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12" r:id="rId3"/>
    <p:sldId id="313" r:id="rId4"/>
    <p:sldId id="314" r:id="rId5"/>
    <p:sldId id="315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30" r:id="rId14"/>
    <p:sldId id="333" r:id="rId15"/>
    <p:sldId id="334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11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35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44" r:id="rId45"/>
    <p:sldId id="310" r:id="rId46"/>
    <p:sldId id="274" r:id="rId47"/>
    <p:sldId id="258" r:id="rId48"/>
    <p:sldId id="270" r:id="rId49"/>
    <p:sldId id="273" r:id="rId50"/>
    <p:sldId id="259" r:id="rId51"/>
    <p:sldId id="260" r:id="rId52"/>
    <p:sldId id="261" r:id="rId53"/>
    <p:sldId id="265" r:id="rId54"/>
    <p:sldId id="263" r:id="rId55"/>
    <p:sldId id="264" r:id="rId56"/>
    <p:sldId id="266" r:id="rId57"/>
    <p:sldId id="267" r:id="rId58"/>
    <p:sldId id="292" r:id="rId59"/>
    <p:sldId id="294" r:id="rId60"/>
    <p:sldId id="295" r:id="rId61"/>
    <p:sldId id="296" r:id="rId62"/>
    <p:sldId id="297" r:id="rId63"/>
    <p:sldId id="298" r:id="rId64"/>
    <p:sldId id="299" r:id="rId65"/>
    <p:sldId id="291" r:id="rId66"/>
    <p:sldId id="301" r:id="rId67"/>
    <p:sldId id="354" r:id="rId68"/>
    <p:sldId id="302" r:id="rId69"/>
    <p:sldId id="304" r:id="rId70"/>
    <p:sldId id="303" r:id="rId71"/>
    <p:sldId id="305" r:id="rId72"/>
    <p:sldId id="306" r:id="rId73"/>
    <p:sldId id="307" r:id="rId74"/>
    <p:sldId id="308" r:id="rId75"/>
    <p:sldId id="309" r:id="rId76"/>
    <p:sldId id="300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  <p:sldId id="290" r:id="rId86"/>
    <p:sldId id="283" r:id="rId87"/>
    <p:sldId id="284" r:id="rId88"/>
    <p:sldId id="285" r:id="rId89"/>
    <p:sldId id="287" r:id="rId90"/>
    <p:sldId id="288" r:id="rId91"/>
    <p:sldId id="289" r:id="rId92"/>
    <p:sldId id="355" r:id="rId93"/>
    <p:sldId id="356" r:id="rId94"/>
    <p:sldId id="357" r:id="rId9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BE78C-4F97-4DE6-ABA3-29802A2D8124}" v="19" dt="2025-01-23T10:34:09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orian LORCA" userId="c2d585de7bc76c56" providerId="LiveId" clId="{771BE78C-4F97-4DE6-ABA3-29802A2D8124}"/>
    <pc:docChg chg="undo custSel addSld delSld modSld sldOrd">
      <pc:chgData name="Florian LORCA" userId="c2d585de7bc76c56" providerId="LiveId" clId="{771BE78C-4F97-4DE6-ABA3-29802A2D8124}" dt="2025-01-23T13:39:13.297" v="311" actId="47"/>
      <pc:docMkLst>
        <pc:docMk/>
      </pc:docMkLst>
      <pc:sldChg chg="del">
        <pc:chgData name="Florian LORCA" userId="c2d585de7bc76c56" providerId="LiveId" clId="{771BE78C-4F97-4DE6-ABA3-29802A2D8124}" dt="2025-01-22T05:49:02.062" v="11" actId="47"/>
        <pc:sldMkLst>
          <pc:docMk/>
          <pc:sldMk cId="3142660683" sldId="262"/>
        </pc:sldMkLst>
      </pc:sldChg>
      <pc:sldChg chg="modSp mod">
        <pc:chgData name="Florian LORCA" userId="c2d585de7bc76c56" providerId="LiveId" clId="{771BE78C-4F97-4DE6-ABA3-29802A2D8124}" dt="2025-01-23T13:38:34.235" v="309" actId="20577"/>
        <pc:sldMkLst>
          <pc:docMk/>
          <pc:sldMk cId="4206839564" sldId="263"/>
        </pc:sldMkLst>
        <pc:spChg chg="mod">
          <ac:chgData name="Florian LORCA" userId="c2d585de7bc76c56" providerId="LiveId" clId="{771BE78C-4F97-4DE6-ABA3-29802A2D8124}" dt="2025-01-23T13:38:34.235" v="309" actId="20577"/>
          <ac:spMkLst>
            <pc:docMk/>
            <pc:sldMk cId="4206839564" sldId="263"/>
            <ac:spMk id="4" creationId="{81D0632D-795E-8EB8-3433-C9C96C33E438}"/>
          </ac:spMkLst>
        </pc:spChg>
      </pc:sldChg>
      <pc:sldChg chg="modSp mod">
        <pc:chgData name="Florian LORCA" userId="c2d585de7bc76c56" providerId="LiveId" clId="{771BE78C-4F97-4DE6-ABA3-29802A2D8124}" dt="2025-01-23T13:38:42.304" v="310" actId="20577"/>
        <pc:sldMkLst>
          <pc:docMk/>
          <pc:sldMk cId="2076097204" sldId="264"/>
        </pc:sldMkLst>
        <pc:spChg chg="mod">
          <ac:chgData name="Florian LORCA" userId="c2d585de7bc76c56" providerId="LiveId" clId="{771BE78C-4F97-4DE6-ABA3-29802A2D8124}" dt="2025-01-23T13:38:42.304" v="310" actId="20577"/>
          <ac:spMkLst>
            <pc:docMk/>
            <pc:sldMk cId="2076097204" sldId="264"/>
            <ac:spMk id="4" creationId="{8FAEA53A-A461-2F8F-ADDD-D2F8B1053426}"/>
          </ac:spMkLst>
        </pc:spChg>
      </pc:sldChg>
      <pc:sldChg chg="del">
        <pc:chgData name="Florian LORCA" userId="c2d585de7bc76c56" providerId="LiveId" clId="{771BE78C-4F97-4DE6-ABA3-29802A2D8124}" dt="2025-01-22T15:22:57.202" v="94" actId="47"/>
        <pc:sldMkLst>
          <pc:docMk/>
          <pc:sldMk cId="3144886072" sldId="268"/>
        </pc:sldMkLst>
      </pc:sldChg>
      <pc:sldChg chg="del">
        <pc:chgData name="Florian LORCA" userId="c2d585de7bc76c56" providerId="LiveId" clId="{771BE78C-4F97-4DE6-ABA3-29802A2D8124}" dt="2025-01-22T15:15:01.726" v="18" actId="47"/>
        <pc:sldMkLst>
          <pc:docMk/>
          <pc:sldMk cId="4283175363" sldId="286"/>
        </pc:sldMkLst>
      </pc:sldChg>
      <pc:sldChg chg="addSp delSp modSp mod setBg addAnim setClrOvrMap">
        <pc:chgData name="Florian LORCA" userId="c2d585de7bc76c56" providerId="LiveId" clId="{771BE78C-4F97-4DE6-ABA3-29802A2D8124}" dt="2025-01-22T15:21:47.392" v="74"/>
        <pc:sldMkLst>
          <pc:docMk/>
          <pc:sldMk cId="2790413027" sldId="288"/>
        </pc:sldMkLst>
        <pc:spChg chg="mod">
          <ac:chgData name="Florian LORCA" userId="c2d585de7bc76c56" providerId="LiveId" clId="{771BE78C-4F97-4DE6-ABA3-29802A2D8124}" dt="2025-01-22T15:21:47.391" v="73" actId="26606"/>
          <ac:spMkLst>
            <pc:docMk/>
            <pc:sldMk cId="2790413027" sldId="288"/>
            <ac:spMk id="2" creationId="{375C4841-C7D6-AF0C-56B7-3286C8805A15}"/>
          </ac:spMkLst>
        </pc:spChg>
        <pc:spChg chg="add del mod">
          <ac:chgData name="Florian LORCA" userId="c2d585de7bc76c56" providerId="LiveId" clId="{771BE78C-4F97-4DE6-ABA3-29802A2D8124}" dt="2025-01-22T15:21:40.236" v="72" actId="478"/>
          <ac:spMkLst>
            <pc:docMk/>
            <pc:sldMk cId="2790413027" sldId="288"/>
            <ac:spMk id="3" creationId="{C0A3911B-A290-A8FD-B9FF-AC1EC7472A96}"/>
          </ac:spMkLst>
        </pc:spChg>
        <pc:spChg chg="del">
          <ac:chgData name="Florian LORCA" userId="c2d585de7bc76c56" providerId="LiveId" clId="{771BE78C-4F97-4DE6-ABA3-29802A2D8124}" dt="2025-01-22T15:21:26.130" v="71" actId="478"/>
          <ac:spMkLst>
            <pc:docMk/>
            <pc:sldMk cId="2790413027" sldId="288"/>
            <ac:spMk id="4" creationId="{6950F0AF-2A3B-5D92-98E2-9FEC8743D2D6}"/>
          </ac:spMkLst>
        </pc:spChg>
        <pc:spChg chg="del">
          <ac:chgData name="Florian LORCA" userId="c2d585de7bc76c56" providerId="LiveId" clId="{771BE78C-4F97-4DE6-ABA3-29802A2D8124}" dt="2025-01-22T15:21:47.391" v="73" actId="26606"/>
          <ac:spMkLst>
            <pc:docMk/>
            <pc:sldMk cId="2790413027" sldId="288"/>
            <ac:spMk id="9" creationId="{AACA2E61-D2DD-F2DB-F7BB-F4A28B7818BB}"/>
          </ac:spMkLst>
        </pc:spChg>
        <pc:spChg chg="del">
          <ac:chgData name="Florian LORCA" userId="c2d585de7bc76c56" providerId="LiveId" clId="{771BE78C-4F97-4DE6-ABA3-29802A2D8124}" dt="2025-01-22T15:21:47.391" v="73" actId="26606"/>
          <ac:spMkLst>
            <pc:docMk/>
            <pc:sldMk cId="2790413027" sldId="288"/>
            <ac:spMk id="11" creationId="{5C6B7BE2-B34A-8E1A-B3C4-10D541204298}"/>
          </ac:spMkLst>
        </pc:spChg>
        <pc:spChg chg="add">
          <ac:chgData name="Florian LORCA" userId="c2d585de7bc76c56" providerId="LiveId" clId="{771BE78C-4F97-4DE6-ABA3-29802A2D8124}" dt="2025-01-22T15:21:47.391" v="73" actId="26606"/>
          <ac:spMkLst>
            <pc:docMk/>
            <pc:sldMk cId="2790413027" sldId="288"/>
            <ac:spMk id="28" creationId="{66B332A4-D438-4773-A77F-5ED49A448D9D}"/>
          </ac:spMkLst>
        </pc:spChg>
        <pc:spChg chg="add">
          <ac:chgData name="Florian LORCA" userId="c2d585de7bc76c56" providerId="LiveId" clId="{771BE78C-4F97-4DE6-ABA3-29802A2D8124}" dt="2025-01-22T15:21:47.391" v="73" actId="26606"/>
          <ac:spMkLst>
            <pc:docMk/>
            <pc:sldMk cId="2790413027" sldId="288"/>
            <ac:spMk id="30" creationId="{DF9AD32D-FF05-44F4-BD4D-9CEE89B71EB9}"/>
          </ac:spMkLst>
        </pc:spChg>
        <pc:grpChg chg="del">
          <ac:chgData name="Florian LORCA" userId="c2d585de7bc76c56" providerId="LiveId" clId="{771BE78C-4F97-4DE6-ABA3-29802A2D8124}" dt="2025-01-22T15:21:47.391" v="73" actId="26606"/>
          <ac:grpSpMkLst>
            <pc:docMk/>
            <pc:sldMk cId="2790413027" sldId="288"/>
            <ac:grpSpMk id="13" creationId="{3DED63A4-C2C2-DD15-3434-F26F618DA21D}"/>
          </ac:grpSpMkLst>
        </pc:grpChg>
        <pc:grpChg chg="del">
          <ac:chgData name="Florian LORCA" userId="c2d585de7bc76c56" providerId="LiveId" clId="{771BE78C-4F97-4DE6-ABA3-29802A2D8124}" dt="2025-01-22T15:21:47.391" v="73" actId="26606"/>
          <ac:grpSpMkLst>
            <pc:docMk/>
            <pc:sldMk cId="2790413027" sldId="288"/>
            <ac:grpSpMk id="19" creationId="{4D5A9D85-1AF8-9069-9151-B7B9C99C09EB}"/>
          </ac:grpSpMkLst>
        </pc:grpChg>
      </pc:sldChg>
      <pc:sldChg chg="modSp mod">
        <pc:chgData name="Florian LORCA" userId="c2d585de7bc76c56" providerId="LiveId" clId="{771BE78C-4F97-4DE6-ABA3-29802A2D8124}" dt="2025-01-22T15:22:41.161" v="92" actId="113"/>
        <pc:sldMkLst>
          <pc:docMk/>
          <pc:sldMk cId="199326265" sldId="289"/>
        </pc:sldMkLst>
        <pc:spChg chg="mod">
          <ac:chgData name="Florian LORCA" userId="c2d585de7bc76c56" providerId="LiveId" clId="{771BE78C-4F97-4DE6-ABA3-29802A2D8124}" dt="2025-01-22T15:22:20.284" v="77"/>
          <ac:spMkLst>
            <pc:docMk/>
            <pc:sldMk cId="199326265" sldId="289"/>
            <ac:spMk id="2" creationId="{9A33667F-784D-991A-6CE7-29A557EFD76D}"/>
          </ac:spMkLst>
        </pc:spChg>
        <pc:spChg chg="mod">
          <ac:chgData name="Florian LORCA" userId="c2d585de7bc76c56" providerId="LiveId" clId="{771BE78C-4F97-4DE6-ABA3-29802A2D8124}" dt="2025-01-22T15:22:41.161" v="92" actId="113"/>
          <ac:spMkLst>
            <pc:docMk/>
            <pc:sldMk cId="199326265" sldId="289"/>
            <ac:spMk id="4" creationId="{7E07659F-22F0-E4E1-2ECA-80F60D1B8E20}"/>
          </ac:spMkLst>
        </pc:spChg>
      </pc:sldChg>
      <pc:sldChg chg="del">
        <pc:chgData name="Florian LORCA" userId="c2d585de7bc76c56" providerId="LiveId" clId="{771BE78C-4F97-4DE6-ABA3-29802A2D8124}" dt="2025-01-23T13:39:13.297" v="311" actId="47"/>
        <pc:sldMkLst>
          <pc:docMk/>
          <pc:sldMk cId="3959274795" sldId="293"/>
        </pc:sldMkLst>
      </pc:sldChg>
      <pc:sldChg chg="modSp mod">
        <pc:chgData name="Florian LORCA" userId="c2d585de7bc76c56" providerId="LiveId" clId="{771BE78C-4F97-4DE6-ABA3-29802A2D8124}" dt="2025-01-22T05:48:26.903" v="10" actId="14100"/>
        <pc:sldMkLst>
          <pc:docMk/>
          <pc:sldMk cId="1756872498" sldId="310"/>
        </pc:sldMkLst>
        <pc:spChg chg="mod">
          <ac:chgData name="Florian LORCA" userId="c2d585de7bc76c56" providerId="LiveId" clId="{771BE78C-4F97-4DE6-ABA3-29802A2D8124}" dt="2025-01-22T05:48:26.903" v="10" actId="14100"/>
          <ac:spMkLst>
            <pc:docMk/>
            <pc:sldMk cId="1756872498" sldId="310"/>
            <ac:spMk id="4" creationId="{87D8D4D7-8D4E-C28C-4331-D34518EDA5A5}"/>
          </ac:spMkLst>
        </pc:spChg>
      </pc:sldChg>
      <pc:sldChg chg="modSp">
        <pc:chgData name="Florian LORCA" userId="c2d585de7bc76c56" providerId="LiveId" clId="{771BE78C-4F97-4DE6-ABA3-29802A2D8124}" dt="2025-01-23T10:34:09.956" v="308" actId="27636"/>
        <pc:sldMkLst>
          <pc:docMk/>
          <pc:sldMk cId="3203686752" sldId="317"/>
        </pc:sldMkLst>
        <pc:spChg chg="mod">
          <ac:chgData name="Florian LORCA" userId="c2d585de7bc76c56" providerId="LiveId" clId="{771BE78C-4F97-4DE6-ABA3-29802A2D8124}" dt="2025-01-23T10:34:09.956" v="308" actId="27636"/>
          <ac:spMkLst>
            <pc:docMk/>
            <pc:sldMk cId="3203686752" sldId="317"/>
            <ac:spMk id="4" creationId="{7947AE35-9476-DCB7-5084-74EFDA16E2D8}"/>
          </ac:spMkLst>
        </pc:spChg>
      </pc:sldChg>
      <pc:sldChg chg="addSp delSp modSp add">
        <pc:chgData name="Florian LORCA" userId="c2d585de7bc76c56" providerId="LiveId" clId="{771BE78C-4F97-4DE6-ABA3-29802A2D8124}" dt="2025-01-22T15:14:28.153" v="17" actId="1076"/>
        <pc:sldMkLst>
          <pc:docMk/>
          <pc:sldMk cId="3420063896" sldId="354"/>
        </pc:sldMkLst>
        <pc:spChg chg="add mod">
          <ac:chgData name="Florian LORCA" userId="c2d585de7bc76c56" providerId="LiveId" clId="{771BE78C-4F97-4DE6-ABA3-29802A2D8124}" dt="2025-01-22T14:56:44.314" v="13" actId="478"/>
          <ac:spMkLst>
            <pc:docMk/>
            <pc:sldMk cId="3420063896" sldId="354"/>
            <ac:spMk id="3" creationId="{EA5C6F92-E5E1-56F6-C42E-F914AF202C3F}"/>
          </ac:spMkLst>
        </pc:spChg>
        <pc:spChg chg="del">
          <ac:chgData name="Florian LORCA" userId="c2d585de7bc76c56" providerId="LiveId" clId="{771BE78C-4F97-4DE6-ABA3-29802A2D8124}" dt="2025-01-22T14:56:44.314" v="13" actId="478"/>
          <ac:spMkLst>
            <pc:docMk/>
            <pc:sldMk cId="3420063896" sldId="354"/>
            <ac:spMk id="4" creationId="{2E79027C-E4FD-E6FE-023E-88E46427A5FE}"/>
          </ac:spMkLst>
        </pc:spChg>
        <pc:picChg chg="add mod">
          <ac:chgData name="Florian LORCA" userId="c2d585de7bc76c56" providerId="LiveId" clId="{771BE78C-4F97-4DE6-ABA3-29802A2D8124}" dt="2025-01-22T15:14:28.153" v="17" actId="1076"/>
          <ac:picMkLst>
            <pc:docMk/>
            <pc:sldMk cId="3420063896" sldId="354"/>
            <ac:picMk id="1026" creationId="{4616C383-7947-688B-F2B1-357D0CF534FB}"/>
          </ac:picMkLst>
        </pc:picChg>
      </pc:sldChg>
      <pc:sldChg chg="modSp add mod">
        <pc:chgData name="Florian LORCA" userId="c2d585de7bc76c56" providerId="LiveId" clId="{771BE78C-4F97-4DE6-ABA3-29802A2D8124}" dt="2025-01-22T15:24:11.984" v="122" actId="12"/>
        <pc:sldMkLst>
          <pc:docMk/>
          <pc:sldMk cId="3132412603" sldId="355"/>
        </pc:sldMkLst>
        <pc:spChg chg="mod">
          <ac:chgData name="Florian LORCA" userId="c2d585de7bc76c56" providerId="LiveId" clId="{771BE78C-4F97-4DE6-ABA3-29802A2D8124}" dt="2025-01-22T15:23:15.637" v="95"/>
          <ac:spMkLst>
            <pc:docMk/>
            <pc:sldMk cId="3132412603" sldId="355"/>
            <ac:spMk id="2" creationId="{911E3854-1C75-930E-853E-8935A308A04F}"/>
          </ac:spMkLst>
        </pc:spChg>
        <pc:spChg chg="mod">
          <ac:chgData name="Florian LORCA" userId="c2d585de7bc76c56" providerId="LiveId" clId="{771BE78C-4F97-4DE6-ABA3-29802A2D8124}" dt="2025-01-22T15:24:11.984" v="122" actId="12"/>
          <ac:spMkLst>
            <pc:docMk/>
            <pc:sldMk cId="3132412603" sldId="355"/>
            <ac:spMk id="4" creationId="{7CA76870-5FF3-FE1A-D88C-D15E5B3BEC84}"/>
          </ac:spMkLst>
        </pc:spChg>
      </pc:sldChg>
      <pc:sldChg chg="modSp add mod">
        <pc:chgData name="Florian LORCA" userId="c2d585de7bc76c56" providerId="LiveId" clId="{771BE78C-4F97-4DE6-ABA3-29802A2D8124}" dt="2025-01-22T15:24:55.132" v="143" actId="12"/>
        <pc:sldMkLst>
          <pc:docMk/>
          <pc:sldMk cId="1702354920" sldId="356"/>
        </pc:sldMkLst>
        <pc:spChg chg="mod">
          <ac:chgData name="Florian LORCA" userId="c2d585de7bc76c56" providerId="LiveId" clId="{771BE78C-4F97-4DE6-ABA3-29802A2D8124}" dt="2025-01-22T15:24:35.127" v="126" actId="20577"/>
          <ac:spMkLst>
            <pc:docMk/>
            <pc:sldMk cId="1702354920" sldId="356"/>
            <ac:spMk id="2" creationId="{8C4E9C4B-2611-3879-4424-5C764FCBDC88}"/>
          </ac:spMkLst>
        </pc:spChg>
        <pc:spChg chg="mod">
          <ac:chgData name="Florian LORCA" userId="c2d585de7bc76c56" providerId="LiveId" clId="{771BE78C-4F97-4DE6-ABA3-29802A2D8124}" dt="2025-01-22T15:24:55.132" v="143" actId="12"/>
          <ac:spMkLst>
            <pc:docMk/>
            <pc:sldMk cId="1702354920" sldId="356"/>
            <ac:spMk id="4" creationId="{68C73404-19BF-6587-61E1-71BCC1FFC5D6}"/>
          </ac:spMkLst>
        </pc:spChg>
      </pc:sldChg>
      <pc:sldChg chg="modSp add mod">
        <pc:chgData name="Florian LORCA" userId="c2d585de7bc76c56" providerId="LiveId" clId="{771BE78C-4F97-4DE6-ABA3-29802A2D8124}" dt="2025-01-22T15:41:50.706" v="208" actId="20577"/>
        <pc:sldMkLst>
          <pc:docMk/>
          <pc:sldMk cId="1656786596" sldId="357"/>
        </pc:sldMkLst>
        <pc:spChg chg="mod">
          <ac:chgData name="Florian LORCA" userId="c2d585de7bc76c56" providerId="LiveId" clId="{771BE78C-4F97-4DE6-ABA3-29802A2D8124}" dt="2025-01-22T15:41:12.519" v="179"/>
          <ac:spMkLst>
            <pc:docMk/>
            <pc:sldMk cId="1656786596" sldId="357"/>
            <ac:spMk id="2" creationId="{F072C6D1-6036-E665-2F3E-2A5949A2FE5F}"/>
          </ac:spMkLst>
        </pc:spChg>
        <pc:spChg chg="mod">
          <ac:chgData name="Florian LORCA" userId="c2d585de7bc76c56" providerId="LiveId" clId="{771BE78C-4F97-4DE6-ABA3-29802A2D8124}" dt="2025-01-22T15:41:50.706" v="208" actId="20577"/>
          <ac:spMkLst>
            <pc:docMk/>
            <pc:sldMk cId="1656786596" sldId="357"/>
            <ac:spMk id="4" creationId="{5D450001-3207-1924-F62D-74D0E9EBAB78}"/>
          </ac:spMkLst>
        </pc:spChg>
      </pc:sldChg>
      <pc:sldChg chg="addSp delSp modSp add del mod ord modMedia">
        <pc:chgData name="Florian LORCA" userId="c2d585de7bc76c56" providerId="LiveId" clId="{771BE78C-4F97-4DE6-ABA3-29802A2D8124}" dt="2025-01-23T07:54:22.020" v="302" actId="47"/>
        <pc:sldMkLst>
          <pc:docMk/>
          <pc:sldMk cId="3743735434" sldId="358"/>
        </pc:sldMkLst>
        <pc:spChg chg="mod">
          <ac:chgData name="Florian LORCA" userId="c2d585de7bc76c56" providerId="LiveId" clId="{771BE78C-4F97-4DE6-ABA3-29802A2D8124}" dt="2025-01-23T07:50:23.850" v="242" actId="26606"/>
          <ac:spMkLst>
            <pc:docMk/>
            <pc:sldMk cId="3743735434" sldId="358"/>
            <ac:spMk id="2" creationId="{917CB94C-F4F7-C6B3-27CD-59ABD5A60C0D}"/>
          </ac:spMkLst>
        </pc:spChg>
        <pc:spChg chg="add del mod">
          <ac:chgData name="Florian LORCA" userId="c2d585de7bc76c56" providerId="LiveId" clId="{771BE78C-4F97-4DE6-ABA3-29802A2D8124}" dt="2025-01-23T07:50:19.352" v="241" actId="478"/>
          <ac:spMkLst>
            <pc:docMk/>
            <pc:sldMk cId="3743735434" sldId="358"/>
            <ac:spMk id="3" creationId="{6E9EC0D5-3779-8741-F47C-760CDAC5EB7F}"/>
          </ac:spMkLst>
        </pc:spChg>
        <pc:spChg chg="del">
          <ac:chgData name="Florian LORCA" userId="c2d585de7bc76c56" providerId="LiveId" clId="{771BE78C-4F97-4DE6-ABA3-29802A2D8124}" dt="2025-01-23T07:50:17.693" v="240" actId="478"/>
          <ac:spMkLst>
            <pc:docMk/>
            <pc:sldMk cId="3743735434" sldId="358"/>
            <ac:spMk id="4" creationId="{053CFD5C-1E0C-AF5A-2CCD-7B2BEE3FE400}"/>
          </ac:spMkLst>
        </pc:spChg>
        <pc:spChg chg="del">
          <ac:chgData name="Florian LORCA" userId="c2d585de7bc76c56" providerId="LiveId" clId="{771BE78C-4F97-4DE6-ABA3-29802A2D8124}" dt="2025-01-23T07:50:23.850" v="242" actId="26606"/>
          <ac:spMkLst>
            <pc:docMk/>
            <pc:sldMk cId="3743735434" sldId="358"/>
            <ac:spMk id="9" creationId="{97575F0E-0D16-C81E-D696-8686A9B89188}"/>
          </ac:spMkLst>
        </pc:spChg>
        <pc:spChg chg="del">
          <ac:chgData name="Florian LORCA" userId="c2d585de7bc76c56" providerId="LiveId" clId="{771BE78C-4F97-4DE6-ABA3-29802A2D8124}" dt="2025-01-23T07:50:23.850" v="242" actId="26606"/>
          <ac:spMkLst>
            <pc:docMk/>
            <pc:sldMk cId="3743735434" sldId="358"/>
            <ac:spMk id="11" creationId="{45DC96E1-D6F0-6358-3B3D-586EAF4088B5}"/>
          </ac:spMkLst>
        </pc:spChg>
        <pc:spChg chg="add">
          <ac:chgData name="Florian LORCA" userId="c2d585de7bc76c56" providerId="LiveId" clId="{771BE78C-4F97-4DE6-ABA3-29802A2D8124}" dt="2025-01-23T07:50:23.850" v="242" actId="26606"/>
          <ac:spMkLst>
            <pc:docMk/>
            <pc:sldMk cId="3743735434" sldId="358"/>
            <ac:spMk id="29" creationId="{C1DD1A8A-57D5-4A81-AD04-532B043C5611}"/>
          </ac:spMkLst>
        </pc:spChg>
        <pc:spChg chg="add">
          <ac:chgData name="Florian LORCA" userId="c2d585de7bc76c56" providerId="LiveId" clId="{771BE78C-4F97-4DE6-ABA3-29802A2D8124}" dt="2025-01-23T07:50:23.850" v="242" actId="26606"/>
          <ac:spMkLst>
            <pc:docMk/>
            <pc:sldMk cId="3743735434" sldId="358"/>
            <ac:spMk id="31" creationId="{007891EC-4501-44ED-A8C8-B11B6DB767AB}"/>
          </ac:spMkLst>
        </pc:spChg>
        <pc:grpChg chg="del">
          <ac:chgData name="Florian LORCA" userId="c2d585de7bc76c56" providerId="LiveId" clId="{771BE78C-4F97-4DE6-ABA3-29802A2D8124}" dt="2025-01-23T07:50:23.850" v="242" actId="26606"/>
          <ac:grpSpMkLst>
            <pc:docMk/>
            <pc:sldMk cId="3743735434" sldId="358"/>
            <ac:grpSpMk id="13" creationId="{2D584431-D68F-6520-AE82-042EF6FE213C}"/>
          </ac:grpSpMkLst>
        </pc:grpChg>
        <pc:grpChg chg="del">
          <ac:chgData name="Florian LORCA" userId="c2d585de7bc76c56" providerId="LiveId" clId="{771BE78C-4F97-4DE6-ABA3-29802A2D8124}" dt="2025-01-23T07:50:23.850" v="242" actId="26606"/>
          <ac:grpSpMkLst>
            <pc:docMk/>
            <pc:sldMk cId="3743735434" sldId="358"/>
            <ac:grpSpMk id="19" creationId="{6CE83BF5-F8BA-C5F5-50AE-55C0521DFFAC}"/>
          </ac:grpSpMkLst>
        </pc:grpChg>
        <pc:picChg chg="add mod">
          <ac:chgData name="Florian LORCA" userId="c2d585de7bc76c56" providerId="LiveId" clId="{771BE78C-4F97-4DE6-ABA3-29802A2D8124}" dt="2025-01-23T07:50:24.849" v="244"/>
          <ac:picMkLst>
            <pc:docMk/>
            <pc:sldMk cId="3743735434" sldId="358"/>
            <ac:picMk id="25" creationId="{2F010FF3-4545-E942-282A-5C705A6F7EAB}"/>
          </ac:picMkLst>
        </pc:picChg>
      </pc:sldChg>
      <pc:sldChg chg="modSp add del mod">
        <pc:chgData name="Florian LORCA" userId="c2d585de7bc76c56" providerId="LiveId" clId="{771BE78C-4F97-4DE6-ABA3-29802A2D8124}" dt="2025-01-23T07:54:23.901" v="303" actId="47"/>
        <pc:sldMkLst>
          <pc:docMk/>
          <pc:sldMk cId="2811643868" sldId="359"/>
        </pc:sldMkLst>
        <pc:spChg chg="mod">
          <ac:chgData name="Florian LORCA" userId="c2d585de7bc76c56" providerId="LiveId" clId="{771BE78C-4F97-4DE6-ABA3-29802A2D8124}" dt="2025-01-23T07:51:41.273" v="268" actId="113"/>
          <ac:spMkLst>
            <pc:docMk/>
            <pc:sldMk cId="2811643868" sldId="359"/>
            <ac:spMk id="2" creationId="{52B3CA95-8811-120E-9858-771F84F36300}"/>
          </ac:spMkLst>
        </pc:spChg>
        <pc:spChg chg="mod">
          <ac:chgData name="Florian LORCA" userId="c2d585de7bc76c56" providerId="LiveId" clId="{771BE78C-4F97-4DE6-ABA3-29802A2D8124}" dt="2025-01-23T07:51:00.804" v="250" actId="27636"/>
          <ac:spMkLst>
            <pc:docMk/>
            <pc:sldMk cId="2811643868" sldId="359"/>
            <ac:spMk id="4" creationId="{001C2556-D8AD-ED4D-552B-F496ECF92BAB}"/>
          </ac:spMkLst>
        </pc:spChg>
      </pc:sldChg>
      <pc:sldChg chg="modSp add del mod">
        <pc:chgData name="Florian LORCA" userId="c2d585de7bc76c56" providerId="LiveId" clId="{771BE78C-4F97-4DE6-ABA3-29802A2D8124}" dt="2025-01-23T07:54:25.545" v="304" actId="47"/>
        <pc:sldMkLst>
          <pc:docMk/>
          <pc:sldMk cId="2558784177" sldId="360"/>
        </pc:sldMkLst>
        <pc:spChg chg="mod">
          <ac:chgData name="Florian LORCA" userId="c2d585de7bc76c56" providerId="LiveId" clId="{771BE78C-4F97-4DE6-ABA3-29802A2D8124}" dt="2025-01-23T07:51:50.540" v="269"/>
          <ac:spMkLst>
            <pc:docMk/>
            <pc:sldMk cId="2558784177" sldId="360"/>
            <ac:spMk id="2" creationId="{268A7222-A5A6-A34A-B866-7F2FC268B6F0}"/>
          </ac:spMkLst>
        </pc:spChg>
        <pc:spChg chg="mod">
          <ac:chgData name="Florian LORCA" userId="c2d585de7bc76c56" providerId="LiveId" clId="{771BE78C-4F97-4DE6-ABA3-29802A2D8124}" dt="2025-01-23T07:53:06.112" v="301" actId="12"/>
          <ac:spMkLst>
            <pc:docMk/>
            <pc:sldMk cId="2558784177" sldId="360"/>
            <ac:spMk id="4" creationId="{CAE419CD-4929-6361-1067-A3C1C39F20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278D3-5119-46CE-B2FA-458DE89E7C88}" type="datetimeFigureOut">
              <a:rPr lang="fr-FR" smtClean="0"/>
              <a:t>22/01/2025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69322-DB10-4BBD-8025-980F38EB4A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6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69322-DB10-4BBD-8025-980F38EB4AD1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96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469322-DB10-4BBD-8025-980F38EB4AD1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9495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349AE9-3FB6-B63A-A0C3-C970F295C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E24255-CBBA-7CC4-AED2-7A9075BA2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1A3796-6CE4-7E8A-3096-15C793DA9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C89A02-889B-3405-6987-3458D96FE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EC86CA-BE94-1F41-54B3-C309968F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846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EAD4F-CE37-BBCD-7017-4F2B0EBC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81A7781-1270-00D4-F049-BF4DBC02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72062D-30C1-8936-1D03-A07723FED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446085-EE94-6A86-9B1C-EB853054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A4D258-63FC-F107-0E85-C0D92FE2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28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A5808F-83C5-FC19-CED8-247DCD94A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AE5AB1-EB6A-C58D-0FC4-90DA46CA3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13E9C0-2B18-E3DD-A359-B8A9A84A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B89D94-D740-0745-8015-F1549660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79B635-5316-8D4F-9FD5-7FD6C457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797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BCF58-6306-ECC2-029C-7D494706C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8634B8-D74B-BCBA-63F0-B1757C56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015C51-8AF1-514A-8756-292A58EBA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9EF6D9-6375-F9EE-81C3-B39D7623D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524A9F-4BD5-A005-3C6D-71655E05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087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5413B5-1E78-7902-D188-C9AB2BBA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4E67F2-1AF9-5AD3-5B7D-BDCD6134E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55C8FE-1AE7-4B1D-A157-13772124C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C1A900-F55D-5DFC-D57D-7579AF92C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1EC088-1165-96C7-903A-016E32DA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59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2EC9F5-916E-53BF-256D-87511750C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DCEEA2-8095-62DB-6E3E-2F949C916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5C1AFD-4D88-AD89-18DD-9CB791FF2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63BDD0-7068-83D6-5E84-DC2C90525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0DDA95-D9B9-463E-43B2-BC73DE704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E72215-EE00-3109-9E59-3EF6A078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111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CE8334-4A6E-B287-D86C-442325020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D34492B-04E4-1BA2-5362-084824F5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71E6B97-0539-9198-A0DA-D92253FE5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4AEE984-A1D5-93C1-A109-1D6BC4863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4F38AA-5DF2-50B9-0963-1D8BE9188C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9FDCE9-6A8B-A1E7-3242-E14177AEA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F23B18-2DA4-8ED7-A116-B57B7CEB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815822-8B25-62B0-5198-0CA69C10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39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729B8-F8B9-CF46-7CFF-A439D44F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410301-5181-94AC-EDDA-BDE7CD77A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33D4A-DF46-C86D-4AA7-0FC5431A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DC88EC7-6D80-4BEC-2EAC-8DD5B201D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409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4C2154-06B5-2D1A-AA97-58E7443A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229085E-83FE-D082-6D6E-370F008D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1541EB5-A5D7-57D5-3938-C6C12099B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68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F58940-10AB-D452-CC57-EE945C1E6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010422-D506-D1F7-0412-61A07C65C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B400D52-0F4F-812B-0570-1F47EC26F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1505C3-75B5-2157-2448-1D78EFD63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E08E07-DF2D-371D-8F81-9AC1FC58E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7C94AA-6AFF-6B6F-BC89-D4DAF794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40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1B2CF-9C0C-DD1B-AE4D-9BE53FC0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F8E331F-641F-33A4-FFDA-D0B5EC671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EDDE6FE-9045-9EDA-65A7-C7B35C5C0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B7DD7E-26DC-EE44-A4A8-E7032DD8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42C98A-17BF-B1D3-D69E-79A1258B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53F2420-871B-AB63-C25A-0041BA3C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283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71E5091-0E94-3028-3BE9-243D52A2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D4936B-DF9A-7372-64F5-C153CA721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CF1C34-5B3A-3FAE-03E7-4B52294E0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BBCEBE-64EC-4010-82AC-DC81E21D4824}" type="datetimeFigureOut">
              <a:rPr lang="fr-FR" smtClean="0"/>
              <a:t>20/01/2025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0051DE-A94B-5FA4-CF26-959AF4C43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69FD48-6CFB-6D97-B44D-EC533058D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EDEBD-87E3-4712-8739-58B8B6DC48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926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E825E2-2054-DDC4-5284-6B7FCBF3E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fr-FR" sz="7200"/>
              <a:t>Réaliser un audit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02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5FFCB-E9C3-B684-7FE4-315720F3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0C76AE-4585-2C75-11F4-B64C5AB6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E32CE0-11F9-4F63-ED6A-E2AD7586C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038840-A5CD-3421-924A-F745DE874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539D6-A24E-5A4C-AB77-393F1EB5B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788734E-F9F5-3F33-6FE2-69AF093E1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BD3439-B5A3-EAED-ECA9-78991F7DD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7DDC8F-C92D-1B0A-848A-455E8D6E4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CEA1D4C-A80A-26B2-AC01-4BE3577E5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3AA499-60E6-BD25-F3D8-6EEB16317C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 err="1"/>
              <a:t>Reporting</a:t>
            </a:r>
            <a:r>
              <a:rPr lang="fr-FR" b="1" dirty="0"/>
              <a:t> et Indicateurs</a:t>
            </a:r>
          </a:p>
          <a:p>
            <a:endParaRPr lang="fr-FR" b="1" dirty="0"/>
          </a:p>
          <a:p>
            <a:r>
              <a:rPr lang="fr-FR" sz="1600" b="1" dirty="0"/>
              <a:t>Indicateurs de qualité clés (</a:t>
            </a:r>
            <a:r>
              <a:rPr lang="fr-FR" sz="1600" b="1" dirty="0" err="1"/>
              <a:t>Quality</a:t>
            </a:r>
            <a:r>
              <a:rPr lang="fr-FR" sz="1600" b="1" dirty="0"/>
              <a:t> </a:t>
            </a:r>
            <a:r>
              <a:rPr lang="fr-FR" sz="1600" b="1" dirty="0" err="1"/>
              <a:t>Gate</a:t>
            </a:r>
            <a:r>
              <a:rPr lang="fr-FR" sz="1600" b="1" dirty="0"/>
              <a:t>)</a:t>
            </a:r>
            <a:r>
              <a:rPr lang="fr-FR" sz="1600" dirty="0"/>
              <a:t> : Définit des seuils critiques pour décider si un projet respecte les normes de qualité.</a:t>
            </a:r>
          </a:p>
          <a:p>
            <a:r>
              <a:rPr lang="fr-FR" sz="1600" b="1" dirty="0"/>
              <a:t>Rapports détaillés</a:t>
            </a:r>
            <a:r>
              <a:rPr lang="fr-FR" sz="1600" dirty="0"/>
              <a:t> : Génère des rapports pour les équipes ou les parties prenantes.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075AB0-1E6F-1C6F-410A-08B928EDF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FB663F-4042-1495-DC2E-B6D97558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C1BD09-BE29-922B-82A1-C14BD2A11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4A1D-C85E-13F9-3FCE-CFF78E008C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6CE2389-F2CF-33ED-B084-76BADB792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44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402FD-0783-66C2-FCDC-A65767BD5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97C648-FA59-4A68-2C09-3765DAE02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6049F6-4D31-D748-4C4A-A73CC615A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57254-ABF2-50F6-EB1A-ED1227792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00CC00-8999-5590-5683-2B61ADA4B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B044AD-58BB-256F-A821-B4B614E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72091D-17A5-C487-681A-1AD8C2660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65F5C44-15C7-C962-202B-52EDAE871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9E26AC1-4229-C337-41E8-CEF9DDFAE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E49CCF7-33F5-7B95-D828-876DF63A1D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b="1" dirty="0"/>
              <a:t>Intégration Continue</a:t>
            </a:r>
          </a:p>
          <a:p>
            <a:endParaRPr lang="fr-FR" b="1" dirty="0"/>
          </a:p>
          <a:p>
            <a:r>
              <a:rPr lang="fr-FR" sz="1800" b="1" dirty="0"/>
              <a:t>Intégration avec des outils CI/CD</a:t>
            </a:r>
            <a:r>
              <a:rPr lang="fr-FR" sz="1800" dirty="0"/>
              <a:t> : Fonctionne avec Jenkins, </a:t>
            </a:r>
            <a:r>
              <a:rPr lang="fr-FR" sz="1800" dirty="0" err="1"/>
              <a:t>GitLab</a:t>
            </a:r>
            <a:r>
              <a:rPr lang="fr-FR" sz="1800" dirty="0"/>
              <a:t>, Azure DevOps, etc., pour des analyses automatiques à chaque commit ou </a:t>
            </a:r>
            <a:r>
              <a:rPr lang="fr-FR" sz="1800" dirty="0" err="1"/>
              <a:t>build</a:t>
            </a:r>
            <a:r>
              <a:rPr lang="fr-FR" sz="1800" dirty="0"/>
              <a:t>.</a:t>
            </a:r>
          </a:p>
          <a:p>
            <a:r>
              <a:rPr lang="fr-FR" sz="1800" b="1" dirty="0"/>
              <a:t>Analyse multi-langages</a:t>
            </a:r>
            <a:r>
              <a:rPr lang="fr-FR" sz="1800" dirty="0"/>
              <a:t> : Supporte plus de 30 langages de programmation, dont Java, C#, Python, JavaScript, et plus.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F09E40-D4D2-990B-7A2F-7DC34F21F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5AC77D-A429-8D02-879A-83C2A0EDA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633EF1-C185-ED7B-EB65-59C4EF8F3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C09D0B-78A7-AE7A-3D51-A705EE3B1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3F8AE98-CA57-9D87-0BFA-4532B7FAF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80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C63DB2-5C7E-B1CF-4629-8986A12D5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98FB99-70B6-10B1-5C75-B1FCA471E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2A29A4-80C4-DE42-0430-93F12EEEC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D480C7-5D02-033C-44D1-DA89B3775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37ADB9D-8E46-13A3-0321-0DDFEE5D7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5F44A50-8C4C-8AAD-7AE5-7A91A12C8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18F7D6-05FF-3FCF-F0F2-3345A1A72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4631C4-633E-60FA-CD69-2F33183227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9C5B19F-328D-625F-E471-8F94B22BF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D4B1DF-F8FA-B489-9049-CD7F4F41B01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b="1" dirty="0"/>
              <a:t>Intégration Continue</a:t>
            </a:r>
          </a:p>
          <a:p>
            <a:endParaRPr lang="fr-FR" b="1" dirty="0"/>
          </a:p>
          <a:p>
            <a:r>
              <a:rPr lang="fr-FR" sz="1800" b="1" dirty="0"/>
              <a:t>Intégration avec des outils CI/CD</a:t>
            </a:r>
            <a:r>
              <a:rPr lang="fr-FR" sz="1800" dirty="0"/>
              <a:t> : Fonctionne avec Jenkins, </a:t>
            </a:r>
            <a:r>
              <a:rPr lang="fr-FR" sz="1800" dirty="0" err="1"/>
              <a:t>GitLab</a:t>
            </a:r>
            <a:r>
              <a:rPr lang="fr-FR" sz="1800" dirty="0"/>
              <a:t>, Azure DevOps, etc., pour des analyses automatiques à chaque commit ou </a:t>
            </a:r>
            <a:r>
              <a:rPr lang="fr-FR" sz="1800" dirty="0" err="1"/>
              <a:t>build</a:t>
            </a:r>
            <a:r>
              <a:rPr lang="fr-FR" sz="1800" dirty="0"/>
              <a:t>.</a:t>
            </a:r>
          </a:p>
          <a:p>
            <a:r>
              <a:rPr lang="fr-FR" sz="1800" b="1" dirty="0"/>
              <a:t>Analyse multi-langages</a:t>
            </a:r>
            <a:r>
              <a:rPr lang="fr-FR" sz="1800" dirty="0"/>
              <a:t> : Supporte plus de 30 langages de programmation, dont Java, C#, Python, JavaScript, et plus.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E2C3E-BD5F-CA57-E35C-8392309C0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2E24AC-32C9-FBBB-D14A-6BAE5647F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8696284-6A6F-AA8C-2080-64B3E335E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410374-7849-EECA-80B5-4817B59D4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625D9A-25E1-8915-BCD2-995DE3F61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3470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5625B4-172F-F985-A629-8F648E0E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368A11-C7DA-4F8D-7E2E-620969BB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1CB53-C60A-7177-2C57-EAD2642C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3F9329-C67B-6F39-B43A-034DB3987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9E83128-B095-8E34-02FE-A2BFABD10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55633-9512-734D-4F7B-0C7C1356A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645DBE-FBCF-FFF3-C87C-9EE59CD2E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07E24AE-AD14-82B3-BC7B-86EBAC9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DFA52B5-964B-3BCF-25C4-A2E6ED190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DA54A27-5166-E1C8-6A97-A238C15E79C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Suivi et Historique</a:t>
            </a:r>
          </a:p>
          <a:p>
            <a:endParaRPr lang="fr-FR" b="1" dirty="0"/>
          </a:p>
          <a:p>
            <a:r>
              <a:rPr lang="fr-FR" sz="1800" b="1" dirty="0"/>
              <a:t>Analyse comparative</a:t>
            </a:r>
            <a:r>
              <a:rPr lang="fr-FR" sz="1800" dirty="0"/>
              <a:t> : Suit les progrès de la qualité du code au fil du temps.</a:t>
            </a:r>
          </a:p>
          <a:p>
            <a:r>
              <a:rPr lang="fr-FR" sz="1800" b="1" dirty="0"/>
              <a:t>Visualisation des tendances</a:t>
            </a:r>
            <a:r>
              <a:rPr lang="fr-FR" sz="1800" dirty="0"/>
              <a:t> : Fournit des graphiques montrant l'évolution des métriques clés.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9EC227-CA0D-370A-D54F-78F7FF788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8D2BC8-0239-ADDD-A824-8FDD2AE2F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EE044-9E3C-2BDB-FF2D-3B943B73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103C49-6D7E-2FDE-401F-2B471A9E2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1539D7A-59DC-DE17-0BB7-68CD4129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611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0F6B7-856C-E427-9288-94FE34420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F9EDD6-13A9-A0E3-4902-BCBF95F58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A8A77-7F9E-4608-D9F3-86014AFA9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9A9ABE-9D86-1476-691C-AA9579D6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EEC84E-61FA-91AB-BF43-F5B2A307E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ADB844-08FE-1D6A-EA67-9E3E84ACB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0A68AE6-A75B-4110-29C1-2065DD33B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D36EBD-2611-4306-159F-DB303740B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DB3129B-FC65-148D-61C8-12C71275D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332AB3E-47E4-B7B9-96C6-70D37075E6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Compatibilité DevOps</a:t>
            </a:r>
          </a:p>
          <a:p>
            <a:endParaRPr lang="fr-FR" b="1" dirty="0"/>
          </a:p>
          <a:p>
            <a:r>
              <a:rPr lang="fr-FR" sz="1800" b="1" dirty="0"/>
              <a:t>Révision automatique</a:t>
            </a:r>
            <a:r>
              <a:rPr lang="fr-FR" sz="1800" dirty="0"/>
              <a:t> : Marque les pull </a:t>
            </a:r>
            <a:r>
              <a:rPr lang="fr-FR" sz="1800" dirty="0" err="1"/>
              <a:t>requests</a:t>
            </a:r>
            <a:r>
              <a:rPr lang="fr-FR" sz="1800" dirty="0"/>
              <a:t> avec des problèmes détectés.</a:t>
            </a:r>
          </a:p>
          <a:p>
            <a:r>
              <a:rPr lang="fr-FR" sz="1800" b="1" dirty="0"/>
              <a:t>Feedback instantané</a:t>
            </a:r>
            <a:r>
              <a:rPr lang="fr-FR" sz="1800" dirty="0"/>
              <a:t> : Fournit un retour immédiat aux développeurs dans leur IDE (via </a:t>
            </a:r>
            <a:r>
              <a:rPr lang="fr-FR" sz="1800" dirty="0" err="1"/>
              <a:t>SonarLint</a:t>
            </a:r>
            <a:r>
              <a:rPr lang="fr-FR" sz="1800" dirty="0"/>
              <a:t>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F75804E-1A2D-7872-3032-A2C5F5B31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5201D5-B163-5AFE-4762-E8E5091D4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9F7291-5F2A-0081-A7E7-FC158B5A1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80B6B6-73CA-D5B7-94E3-57E4F7B05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55E3D9-2DFC-FC12-348F-861C5BBBF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131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3FB6A8-B0EB-24D3-342F-017D53DB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DDAB8D-CEC5-DAC3-C027-8515E6E3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294E29-056A-1112-8794-0592157E7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DB6B5B-FCAC-DFE9-42B1-725D450A7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26FC1E-59E5-8427-B5DE-D16C6A67A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F1366AE-24D5-4226-D2E7-7A7E3DAC6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584A64-76F4-E594-9D43-5E5483291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8519C9-C55A-CA63-BA2D-D1C7A8174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C8B4D0D-3993-1254-A34C-87636DD6E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1A9554-5FED-A9D5-87B5-AE3B854B48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Conformité</a:t>
            </a:r>
          </a:p>
          <a:p>
            <a:r>
              <a:rPr lang="fr-FR" b="1" dirty="0"/>
              <a:t>Conformité aux standards</a:t>
            </a:r>
            <a:r>
              <a:rPr lang="fr-FR" dirty="0"/>
              <a:t> : Vérifie si le code est aligné avec des standards tels que OWASP, PCI DSS …</a:t>
            </a:r>
          </a:p>
          <a:p>
            <a:r>
              <a:rPr lang="fr-FR" b="1" dirty="0" err="1"/>
              <a:t>Auditabilité</a:t>
            </a:r>
            <a:r>
              <a:rPr lang="fr-FR" dirty="0"/>
              <a:t> : Fournit des données pour les audits internes ou externes.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531292-C9D3-27AA-254D-33A9D8EB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B0BB70-64C4-9688-C061-A5A6DC996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681294-AB13-45F8-06B4-FF18B4202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4C8AFF-91F8-97B7-3290-B5781356F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CB6E4D7-6315-5A69-7F20-14D1DE88C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2097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B4C496-2340-2093-A121-D5B74FA6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1DD436B-F275-304A-6837-88E8F3A7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253D09-E518-2182-966C-9F389B89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DB05FE-DABA-9E6B-8A59-BEFD058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7F55513-FEAD-4524-9530-E7A6E0753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B0D75A-425D-4F26-F161-AA871444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A1A47F-A5D8-B729-F8F3-0038C8571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79EAEE-D8E9-1D72-8016-F955E8FA7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8B9FB3A-33A0-5541-993D-4535418E3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Performance et Sécurité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3D59CC-8DDD-3D0A-52E0-F2498A9413A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55000" lnSpcReduction="20000"/>
          </a:bodyPr>
          <a:lstStyle/>
          <a:p>
            <a:r>
              <a:rPr lang="fr-FR" b="1" dirty="0"/>
              <a:t>Objectif : </a:t>
            </a:r>
            <a:r>
              <a:rPr lang="fr-FR" dirty="0"/>
              <a:t>Identifier les risques liés à la performance et à la sécurité.</a:t>
            </a:r>
          </a:p>
          <a:p>
            <a:endParaRPr lang="fr-FR" b="1" dirty="0"/>
          </a:p>
          <a:p>
            <a:r>
              <a:rPr lang="fr-FR" b="1" dirty="0"/>
              <a:t>Actions :</a:t>
            </a:r>
          </a:p>
          <a:p>
            <a:r>
              <a:rPr lang="fr-FR" dirty="0"/>
              <a:t>Tests de charge et de stress.</a:t>
            </a:r>
          </a:p>
          <a:p>
            <a:r>
              <a:rPr lang="fr-FR" dirty="0"/>
              <a:t>Analyse des temps de réponse et disponibilité.</a:t>
            </a:r>
          </a:p>
          <a:p>
            <a:r>
              <a:rPr lang="fr-FR" dirty="0"/>
              <a:t>Audit des vulnérabilités (injections, XSS, </a:t>
            </a:r>
            <a:r>
              <a:rPr lang="fr-FR" dirty="0" err="1"/>
              <a:t>etc</a:t>
            </a:r>
            <a:r>
              <a:rPr lang="fr-FR" dirty="0"/>
              <a:t>).</a:t>
            </a:r>
          </a:p>
          <a:p>
            <a:endParaRPr lang="fr-FR" b="1" dirty="0"/>
          </a:p>
          <a:p>
            <a:r>
              <a:rPr lang="fr-FR" b="1" dirty="0"/>
              <a:t>Livrable : </a:t>
            </a:r>
            <a:r>
              <a:rPr lang="fr-FR" dirty="0"/>
              <a:t>Rapport de tests de performance et recommandations de sécurité.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B128C5-9CF1-DFD9-E76E-D6999A2F7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49920A3-2EE6-A80A-3BF3-84BE4BEFE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D231B93-AD8B-6CEB-8821-211C62A63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4FDF95-CE07-4776-F0D3-F80225E8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DE8EC8-44F8-FDF0-E216-EA46CE67D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5980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B900DD-2D2E-274C-6980-8DCDBD65A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A6F022-9CA7-7F96-D248-0E52FFDC3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BB4B7-C2CD-20CE-4867-3FC834CA2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F60E3-89F6-81E7-8AF7-F5051CD07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44E502-0E71-2FF8-8806-4B55469A0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BD2039-2747-8510-0680-9A7CCBB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3FA52DF-97AB-C8DE-239A-697B4753B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F0011BA-4117-5EA8-A6FD-6E80A4DDC2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DB350EC-2EA5-AF6F-29A7-995576D35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Maintenabilité et Documentation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47AE35-9476-DCB7-5084-74EFDA16E2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11045" y="2979336"/>
            <a:ext cx="9625781" cy="33989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b="1" dirty="0"/>
              <a:t>Objectif : </a:t>
            </a:r>
            <a:r>
              <a:rPr lang="fr-FR" dirty="0"/>
              <a:t>Assurer que la solution est évolutive et bien documentée.</a:t>
            </a:r>
          </a:p>
          <a:p>
            <a:endParaRPr lang="fr-FR" dirty="0"/>
          </a:p>
          <a:p>
            <a:r>
              <a:rPr lang="fr-FR" b="1" dirty="0"/>
              <a:t>Actions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Évaluation de la documentation technique et utilisateur.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Analyse des processus de déploiement et de mise à jour.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Audit des logs et outils de monitoring.</a:t>
            </a:r>
          </a:p>
          <a:p>
            <a:endParaRPr lang="fr-FR" b="1" dirty="0"/>
          </a:p>
          <a:p>
            <a:r>
              <a:rPr lang="fr-FR" b="1" dirty="0"/>
              <a:t>Livrable : </a:t>
            </a:r>
            <a:r>
              <a:rPr lang="fr-FR" dirty="0"/>
              <a:t>Rapport sur la facilité de maintenance.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CBE129-889D-56DE-5C37-55121D7A1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FF30A1D-F32D-6880-284D-27F3C0D54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E7F3F1-5541-076D-DE8E-7989514F6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A56F92C-8659-9700-BCF4-82B850BB9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D550EE1-1114-2B90-19A1-6D8931405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3686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21199-9E0C-D9D9-328A-03E496D0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348BDB-2C9E-4090-997A-9DBC334E9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02A44-235A-A101-99FF-0A0AB8BDD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3A4093-3695-C900-7567-83A326CBC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0A264-6D3A-CCB3-CD2E-7AD54F2EA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F66E23-66AE-CC9B-C2CD-165C62B02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210C08-834B-872B-FA66-B20B4CC62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9FEA22-C188-570D-7F5E-EE6467191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94077C3-EF18-B283-ACEA-76A5C8F22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Synthèse et Recommandations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F08A91-AC02-01B4-2F41-5DF06D38BED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r>
              <a:rPr lang="fr-FR" b="1" dirty="0"/>
              <a:t>Objectif : </a:t>
            </a:r>
            <a:r>
              <a:rPr lang="fr-FR" dirty="0"/>
              <a:t>Présenter les résultats et proposer des améliorations.</a:t>
            </a:r>
          </a:p>
          <a:p>
            <a:endParaRPr lang="fr-FR" b="1" dirty="0"/>
          </a:p>
          <a:p>
            <a:r>
              <a:rPr lang="fr-FR" b="1" dirty="0"/>
              <a:t>Contenu :</a:t>
            </a:r>
          </a:p>
          <a:p>
            <a:endParaRPr lang="fr-FR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Synthèse des points forts/faibles.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Recommandations concrètes et prioritaires.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Plan d’action détaillé (quick </a:t>
            </a:r>
            <a:r>
              <a:rPr lang="fr-FR" dirty="0" err="1"/>
              <a:t>wins</a:t>
            </a:r>
            <a:r>
              <a:rPr lang="fr-FR" dirty="0"/>
              <a:t> et projets long terme).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C6ECE1-FC57-5BAE-A662-A21F946A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BA02D7-03D0-BBB5-6D69-16FB06E58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CDC866-379C-8C78-6061-4D3FC009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56F207-5418-DFD0-C96F-E5F8527CB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6A9051F-A6B0-0C5C-8634-E258F5763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641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45FBDB-D50A-BC14-0A4E-6E3526F9E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DA14AD-3A3E-8039-5F61-0B33FE466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06623-2083-D59B-C517-7809B8A4D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BD8A7-1DEB-8CCB-A152-A5E85FA55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50DA66C-6E3D-7013-FA3F-DBE3928BF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A41AAA-8431-B02F-7247-0ABD4AEC6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A241E4-8892-066D-478A-BED2031B7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6557FDD-C523-DB7B-6FDB-9E4C15C8E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32B7DC3-25D7-2266-93A8-DC81C363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Livrables et Suivi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F275F5-03E4-52F8-9C8B-8F7098A6AB9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r>
              <a:rPr lang="fr-FR" b="1" dirty="0"/>
              <a:t>Objectifs : </a:t>
            </a:r>
            <a:r>
              <a:rPr lang="fr-FR" dirty="0"/>
              <a:t>Créer </a:t>
            </a:r>
            <a:r>
              <a:rPr lang="fr-FR" dirty="0">
                <a:solidFill>
                  <a:srgbClr val="FF0000"/>
                </a:solidFill>
              </a:rPr>
              <a:t>une base de référence </a:t>
            </a:r>
            <a:r>
              <a:rPr lang="fr-FR" dirty="0"/>
              <a:t>pour l’amélioration continue.</a:t>
            </a:r>
          </a:p>
          <a:p>
            <a:endParaRPr lang="fr-FR" dirty="0"/>
          </a:p>
          <a:p>
            <a:r>
              <a:rPr lang="fr-FR" b="1" dirty="0"/>
              <a:t>Livrables :</a:t>
            </a:r>
          </a:p>
          <a:p>
            <a:endParaRPr lang="fr-FR" b="1" dirty="0"/>
          </a:p>
          <a:p>
            <a:r>
              <a:rPr lang="fr-FR" dirty="0"/>
              <a:t>Rapport d’audit complet.</a:t>
            </a:r>
          </a:p>
          <a:p>
            <a:r>
              <a:rPr lang="fr-FR" dirty="0"/>
              <a:t>Tableau de bord des indicateurs (KPIs).</a:t>
            </a:r>
          </a:p>
          <a:p>
            <a:r>
              <a:rPr lang="fr-FR" dirty="0"/>
              <a:t>Feuille de route pour la mise en œuvre des recommandations.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23C64B-5ADD-EFCA-26AB-3070AB148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4B33B5-BE27-D7A0-90B4-C785CEB9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A7914-4B65-2489-478A-34C28EBDE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8F069E-A8A1-E15F-7402-75BB0325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2BA8B2-FA85-0848-B700-FA93B3BD6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386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6ECD17-D674-A5A5-C919-309C15FEF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7D898D3-4136-E8A4-7B3B-6743711AD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4D4E0D-7A3D-AD75-C3EA-045C11B8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ED405B-1BC6-690A-C2E5-0F8D427B5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A54C81-E0A4-39ED-F191-2C4F86CA8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47FBBE-C4EB-0369-5ABD-7DDC14D1A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EFAE6E-CBC3-C6EC-86B9-21E0A9EF4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C1EFD46-3B39-06B1-BCA4-723FFBA8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705A0B7-C6D2-D832-1A80-ED0E50299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Préparer l’audit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5BD3781-4364-5A14-1A9C-84A672C6E1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14168" y="2979335"/>
            <a:ext cx="9232490" cy="30478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800" b="1" dirty="0"/>
              <a:t>Objectifs :</a:t>
            </a:r>
          </a:p>
          <a:p>
            <a:r>
              <a:rPr lang="fr-FR" sz="1800" dirty="0"/>
              <a:t>Comprendre le contexte.</a:t>
            </a:r>
          </a:p>
          <a:p>
            <a:r>
              <a:rPr lang="fr-FR" sz="1800" dirty="0"/>
              <a:t>Définir le périmètre et les objectifs.</a:t>
            </a:r>
          </a:p>
          <a:p>
            <a:endParaRPr lang="fr-FR" sz="1800" b="1" dirty="0"/>
          </a:p>
          <a:p>
            <a:r>
              <a:rPr lang="fr-FR" sz="1800" b="1" dirty="0"/>
              <a:t>Actions :</a:t>
            </a:r>
          </a:p>
          <a:p>
            <a:r>
              <a:rPr lang="fr-FR" sz="1800" b="1" dirty="0"/>
              <a:t>Collecte d’informations </a:t>
            </a:r>
            <a:r>
              <a:rPr lang="fr-FR" sz="1800" dirty="0"/>
              <a:t>: Documentation, schémas, interviews.</a:t>
            </a:r>
          </a:p>
          <a:p>
            <a:r>
              <a:rPr lang="fr-FR" sz="1800" b="1" dirty="0"/>
              <a:t>Identification des parties prenantes </a:t>
            </a:r>
            <a:r>
              <a:rPr lang="fr-FR" sz="1800" dirty="0"/>
              <a:t>: Clients, équipes techniques, utilisateurs.</a:t>
            </a:r>
          </a:p>
          <a:p>
            <a:r>
              <a:rPr lang="fr-FR" sz="1800" b="1" dirty="0"/>
              <a:t>Planification</a:t>
            </a:r>
            <a:r>
              <a:rPr lang="fr-FR" sz="1800" dirty="0"/>
              <a:t> : Créer une feuille de route.</a:t>
            </a:r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CC25F4-675A-C8AA-E5BE-2D19C511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F47375-9A6B-12FB-FF5C-5C9D7E33A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2F323DE-B951-B7AD-BFA5-1B8A5B5ED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E70AE1-71A6-7CBA-472B-64F458E8B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99EB1FC-DD56-7DA9-EBF3-025B6BEF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867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1B81C5-872C-84D5-A7F3-866B4A48D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15F18-49DF-D923-588E-30D26331B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59CAB3-80A7-ECBE-9D2F-6E7125378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483228-B61F-E724-69B3-CF0B4FF6E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7CA1266-45EF-57A5-C4BB-5617EFA09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1FDD2F-2340-1D06-3DBD-652480F8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374A04-2604-E8A3-C5E1-9B06580F7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5CCF7F-FD6D-4A03-6AC7-CC475D99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B150E4E-327C-6003-0352-61CCE3B73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Etapes clés d’une base de référence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F1A771-4B0A-EEE3-6998-09F223E097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457200" indent="-457200">
              <a:buAutoNum type="arabicPeriod"/>
            </a:pPr>
            <a:r>
              <a:rPr lang="fr-FR" sz="3600" b="1" dirty="0"/>
              <a:t>Établir des métriques de référence</a:t>
            </a:r>
          </a:p>
          <a:p>
            <a:pPr marL="457200" indent="-457200">
              <a:buAutoNum type="arabicPeriod"/>
            </a:pPr>
            <a:endParaRPr lang="fr-FR" b="1" dirty="0"/>
          </a:p>
          <a:p>
            <a:r>
              <a:rPr lang="fr-FR" b="1" dirty="0"/>
              <a:t>Définir des KPIs (Key Performance </a:t>
            </a:r>
            <a:r>
              <a:rPr lang="fr-FR" b="1" dirty="0" err="1"/>
              <a:t>Indicators</a:t>
            </a:r>
            <a:r>
              <a:rPr lang="fr-FR" b="1" dirty="0"/>
              <a:t>)</a:t>
            </a:r>
            <a:r>
              <a:rPr lang="fr-FR" dirty="0"/>
              <a:t> : </a:t>
            </a:r>
          </a:p>
          <a:p>
            <a:r>
              <a:rPr lang="fr-FR" dirty="0"/>
              <a:t>Identifiez les indicateurs clés adaptés aux objectifs du système audité, comme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Temps de réponse des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Nombre d'incidents de sécurité.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Couverture des tests unitaires.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Temps moyen entre les défaillances (MTBF).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Délai moyen de correction des bugs (MTTR).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45A01B-E5E9-411F-6066-A79D0FBCA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7BB7F91-7759-72BB-7D99-143FD7F41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1A7C49A-B7F2-794F-5CB6-54A3FBFD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E5A1D2-AA75-CC51-4E43-5AB152FBF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3D34FB3-4146-876D-AE04-625443650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33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F0EB2-8947-D9BD-6E23-D65EAE814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316C4F-AB49-5BFF-ABC2-F10FD14DE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E183CD-6D76-246D-3892-C428AFC0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9788E6-562F-CD3D-D1AD-89DE47E17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F13F63-7476-203A-2A72-1B3F92D0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0D98C-1059-E17D-65EB-463E8E533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4877B6-F964-83A0-DA02-18271664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B08D9B-87FC-35CB-5873-01E6228AA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4F8AF12-0F8D-D922-52C5-A04AF00C8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Etapes clés d’une base de référence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B74142-DD77-9361-3B62-44A1D6F5745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r>
              <a:rPr lang="fr-FR" sz="5000" b="1" dirty="0"/>
              <a:t>2. Documenter l'état initial</a:t>
            </a:r>
          </a:p>
          <a:p>
            <a:r>
              <a:rPr lang="fr-FR" sz="3600" b="1" dirty="0"/>
              <a:t>Cartographie des processus et de l'architecture :</a:t>
            </a:r>
          </a:p>
          <a:p>
            <a:r>
              <a:rPr lang="fr-FR" sz="3600" dirty="0"/>
              <a:t>Décrire l'architecture actuelle, les flux de données, et les interactions entre les systèmes.</a:t>
            </a:r>
          </a:p>
          <a:p>
            <a:r>
              <a:rPr lang="fr-FR" sz="3600" b="1" dirty="0"/>
              <a:t>État des systèmes :</a:t>
            </a:r>
          </a:p>
          <a:p>
            <a:r>
              <a:rPr lang="fr-FR" sz="3600" dirty="0"/>
              <a:t>Niveau de dette technique (qualité du code, modularité, etc.).</a:t>
            </a:r>
          </a:p>
          <a:p>
            <a:r>
              <a:rPr lang="fr-FR" sz="3600" dirty="0"/>
              <a:t>Évaluation de la documentation existante.</a:t>
            </a:r>
          </a:p>
          <a:p>
            <a:r>
              <a:rPr lang="fr-FR" sz="3600" dirty="0"/>
              <a:t>Conformité aux normes et réglementations.</a:t>
            </a:r>
          </a:p>
          <a:p>
            <a:r>
              <a:rPr lang="fr-FR" sz="3600" b="1" dirty="0"/>
              <a:t>Données de performance :</a:t>
            </a:r>
          </a:p>
          <a:p>
            <a:r>
              <a:rPr lang="fr-FR" sz="3600" dirty="0"/>
              <a:t>Résultats des tests de charge et de stress.</a:t>
            </a:r>
          </a:p>
          <a:p>
            <a:r>
              <a:rPr lang="fr-FR" sz="3600" dirty="0"/>
              <a:t>Évaluation des temps de réponse et disponibilité.</a:t>
            </a:r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1CE922-52A3-9776-CD7B-F5EC2527C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5C22FD-A4B8-D1F2-805E-1CB020A66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88331A-23DA-7F36-7570-950D224F3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86BFCE-2CC7-EEF8-1784-65FD2ADC7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25ADD2D-88F4-3945-FCBC-6AA0951AA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45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BE421-6202-A921-F102-6AFC0D7B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1D31F2-298E-B77B-A0F6-DDA089F0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96560-AD97-44B3-379F-A6A086E91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3D3557-8A87-30DA-854D-6C134E4FF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293121-75DE-28E1-6C03-42571DC12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EE2B5B-063E-54F7-ABC0-23AD466C6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4C31E0-6151-F270-4E54-FEEE80B7C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FC48A28-6176-EFEC-FA2B-A890071D2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A548435-55FC-325B-EAB2-702C3F134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Etapes clés d’une base de référence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2A7B54-C92D-80AE-0C48-0C339AE8E05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r>
              <a:rPr lang="fr-FR" sz="5000" b="1" dirty="0"/>
              <a:t>3. Identifier les écarts et priorités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3100" dirty="0"/>
              <a:t>Analysez les points faibles identifiés lors de l’audit.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3100" dirty="0"/>
              <a:t>Priorisez les améliorations à apporter selon leur impact (quick </a:t>
            </a:r>
            <a:r>
              <a:rPr lang="fr-FR" sz="3100" dirty="0" err="1"/>
              <a:t>wins</a:t>
            </a:r>
            <a:r>
              <a:rPr lang="fr-FR" sz="3100" dirty="0"/>
              <a:t> vs projets longs termes).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sz="3100" dirty="0"/>
              <a:t>Identifiez les opportunités d’optimisation pour éviter la stagnation ou la régression.</a:t>
            </a:r>
            <a:endParaRPr lang="fr-FR" sz="1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0C6341-AD01-B0F7-BDC3-62E596680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3DB6F2-8BAD-85F3-711B-CA7AC358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8819EB0-C989-AD54-F6D6-22161A16A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84B092C-6815-FB53-5D6E-EB6D0CDF4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225735-E96C-5D0A-15FD-21A4919D5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738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F1972-088D-D969-221C-B21EFF60D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930E7B-4D2E-A3F2-EE3D-1A568EF9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8E6107-CF77-D6D3-315B-07D08A441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6C0623-D17F-AFB6-3EE1-9840BB9E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9F1E2D-8705-ECBD-7BF0-2C54B6A92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BC147C-2F8E-8DCD-D322-0FECD69BC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E1F2C24-046C-5BB1-6BE1-967DC02E7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03C6A1-F6D1-A02A-2D07-DB9999DA5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678475A-37C1-A11A-D396-56C7FCBBE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Etapes clés d’une base de référence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EA6316-48F0-A3B0-3935-D7046260DE1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4. Centraliser les informations dans un référentiel</a:t>
            </a:r>
          </a:p>
          <a:p>
            <a:r>
              <a:rPr lang="fr-FR" b="1" dirty="0"/>
              <a:t>Utilisez un outil dédié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Exemples : Jira, Confluence, </a:t>
            </a:r>
            <a:r>
              <a:rPr lang="fr-FR" dirty="0" err="1"/>
              <a:t>GitLab</a:t>
            </a:r>
            <a:r>
              <a:rPr lang="fr-FR" dirty="0"/>
              <a:t> Wiki, Azure DevOps…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Mettez à disposition des équipes (tech &amp; produit) cette documentation !</a:t>
            </a:r>
          </a:p>
          <a:p>
            <a:r>
              <a:rPr lang="fr-FR" b="1" dirty="0"/>
              <a:t>Traçabilité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Assurez-vous que chaque amélioration future est liée à un élément de la base de référence.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16CB3A-D319-3178-8CCF-E6850C809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543569-4A80-87F5-B126-7E2FBE3DF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C6EA613-FB4E-AAE4-F529-BF6A42DD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5903C-7E2E-FFE8-E5A9-4727283CB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3F9806-3A1D-D351-190D-118FC47D7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0774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B2919-C785-7467-A168-C7F2E55F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C0B7D-B109-A671-EBC3-500587A8D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249DB-369B-1518-DA6C-FB0139E9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D259A3-3E95-307E-F319-3478A952A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44C773-F5B4-76E7-BB81-4B4B2BE61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C44517-EAB6-66AD-4E56-C81DEBB2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331DB6E-73CE-92DA-1BDC-136728D77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DD38F1C-97A6-673B-A255-EAE806E86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3C3A399-5668-8F61-C922-7A2B012B0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Etapes clés d’une base de référence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361FAB8-7EC2-214B-7AC5-5ACE97A9C0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5. Mettre en place un mécanisme de suivi</a:t>
            </a:r>
          </a:p>
          <a:p>
            <a:r>
              <a:rPr lang="fr-FR" b="1" dirty="0"/>
              <a:t>Suivi des progrès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Effectuez des audits périodiques pour comparer les performances actuelles à la base de référence.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Mettre en place des revues régulières pour valider les résultats.</a:t>
            </a:r>
          </a:p>
          <a:p>
            <a:r>
              <a:rPr lang="fr-FR" b="1" dirty="0"/>
              <a:t>Mise à jour continue</a:t>
            </a:r>
            <a:r>
              <a:rPr lang="fr-FR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Réévaluez les métriques en fonction de l'évolution des besoins métiers et technologiques.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93B90B-FA3A-44A7-A3A3-22714C68D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93BE30-7940-32FD-85F8-FDF8BA47D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34AD12-0AB6-159C-A9A7-7A48101A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2D472C-5B5D-A42B-FDCB-39DB1F9CC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D653B0-5118-8510-747A-953B140D8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702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F80FF-F5C0-BC29-216E-B1F93A797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D30EA7-0AA0-D5C0-5B0D-CE1A1CCE7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fr-FR" sz="2800" b="1" dirty="0">
                <a:solidFill>
                  <a:schemeClr val="tx2"/>
                </a:solidFill>
              </a:rPr>
              <a:t>Méthodologie ATAM (Architecture </a:t>
            </a:r>
            <a:r>
              <a:rPr lang="fr-FR" sz="2800" b="1" dirty="0" err="1">
                <a:solidFill>
                  <a:schemeClr val="tx2"/>
                </a:solidFill>
              </a:rPr>
              <a:t>Tradeoff</a:t>
            </a:r>
            <a:r>
              <a:rPr lang="fr-FR" sz="2800" b="1" dirty="0">
                <a:solidFill>
                  <a:schemeClr val="tx2"/>
                </a:solidFill>
              </a:rPr>
              <a:t> </a:t>
            </a:r>
            <a:r>
              <a:rPr lang="fr-FR" sz="2800" b="1" dirty="0" err="1">
                <a:solidFill>
                  <a:schemeClr val="tx2"/>
                </a:solidFill>
              </a:rPr>
              <a:t>Analysis</a:t>
            </a:r>
            <a:r>
              <a:rPr lang="fr-FR" sz="2800" b="1" dirty="0">
                <a:solidFill>
                  <a:schemeClr val="tx2"/>
                </a:solidFill>
              </a:rPr>
              <a:t> Method)</a:t>
            </a:r>
          </a:p>
        </p:txBody>
      </p:sp>
      <p:pic>
        <p:nvPicPr>
          <p:cNvPr id="17" name="Graphic 16" descr="Conception">
            <a:extLst>
              <a:ext uri="{FF2B5EF4-FFF2-40B4-BE49-F238E27FC236}">
                <a16:creationId xmlns:a16="http://schemas.microsoft.com/office/drawing/2014/main" id="{803B9BE8-1DDC-AB81-9D37-92A81F6B8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12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06C502-155D-6A4D-C7D0-446B4B543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FA6549-1EBB-9985-4B4E-03D263AE5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71E66-E81F-A5A7-ACDB-624CE8A51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EBFD66-372F-3385-BD42-CBFD5983D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A10558-6760-1E99-3E30-0BF864752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2D9713-FC84-470F-7F14-05348DDB1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DC861A-CB1C-F250-E01B-529EBC012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4556FA-DB1D-32F9-9355-EDE14BF74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4D56FB8-26AA-70BD-590D-AD6B4061A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Introduction à ATAM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F2E850-419C-430A-7DB7-A932F499C2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fr-FR" b="1" dirty="0"/>
              <a:t>Qu'est-ce que l'ATAM ?</a:t>
            </a:r>
          </a:p>
          <a:p>
            <a:endParaRPr lang="fr-FR" b="1" dirty="0"/>
          </a:p>
          <a:p>
            <a:r>
              <a:rPr lang="fr-FR" dirty="0"/>
              <a:t>Méthode structurée pour l'évaluation de l'architecture logicielle.</a:t>
            </a:r>
          </a:p>
          <a:p>
            <a:endParaRPr lang="fr-FR" dirty="0"/>
          </a:p>
          <a:p>
            <a:r>
              <a:rPr lang="fr-FR" dirty="0"/>
              <a:t>Analyse des compromis entre différentes qualités architecturales.</a:t>
            </a:r>
          </a:p>
          <a:p>
            <a:endParaRPr lang="fr-FR" dirty="0"/>
          </a:p>
          <a:p>
            <a:r>
              <a:rPr lang="fr-FR" dirty="0"/>
              <a:t>Développée par le Software Engineering Institute (SEI) de Carnegie Mellon.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61F00D2-B3B4-B84F-ACCA-C336B29B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00ED37-CDC8-3AFF-205F-EA0706AF9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F53855-961D-4ED1-BC9A-EB72432DF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35199B-767D-807F-8576-5CD7A7BDE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8EE9354-9F43-D970-2C30-072EAB58B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6282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4E367-AA09-7384-9D3E-FCE61CB6D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1B293C-08DB-A3CE-D2AB-6B09AC135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A2814C-4811-95BA-ABE0-2265049FF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61D2CC-C633-21F5-92CA-6B3BF41F3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E9DB03-96E4-FCDE-6CE4-4179446AE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04682D-B318-48DE-E0E4-33B82182C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F06A237-71BD-3B4D-0744-C28CCB1A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EE4E4A3-5665-497B-EA26-C1035E687E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950EAAE-B4D7-4BA6-CFC1-F588F1F7B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Objectifs de l'ATAM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0468AB-09ED-9EA0-21E9-79E60599C8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Identifier les risques architecturaux tôt dans le cycle de vie.</a:t>
            </a:r>
          </a:p>
          <a:p>
            <a:endParaRPr lang="fr-FR" dirty="0"/>
          </a:p>
          <a:p>
            <a:r>
              <a:rPr lang="fr-FR" dirty="0"/>
              <a:t>Évaluer les compromis entre les attributs de qualité (performance, sécurité, etc.).</a:t>
            </a:r>
          </a:p>
          <a:p>
            <a:endParaRPr lang="fr-FR" dirty="0"/>
          </a:p>
          <a:p>
            <a:r>
              <a:rPr lang="fr-FR" dirty="0"/>
              <a:t>Fournir un processus structurant pour l'évaluation des décisions architecturales.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BCB1823-D041-A9F6-DBBF-1CF27664D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BEC151-1D37-6F20-11C8-F02477908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A0FF49-F2A2-3013-29BD-9A8441550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6AEF7CB-6DA1-36F7-F47A-3BD1EE4E1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811ABD-A07E-A698-FD5B-65A292B07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4621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2CD6D6-0D1B-46CA-C267-31A1F556F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BB22089-7DA6-A225-A548-C3E518741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1B9ECF-004E-3391-7207-65039DF34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F2EEB6-55F6-F5AC-D601-D5B3EB316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87ED9F-7BAF-8B73-68A0-AD4479AC7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3231C1-2D20-D862-625D-55C740A8B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9EF5D1-D595-1BBB-F139-D394F673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E2B54F-C317-85FB-0ABB-1A0C44158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39A450-2752-7340-9AE9-F9F60DC0CE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Pourquoi utiliser l'ATAM 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F506E8-986A-477E-6CD1-DC6A56FBF54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Comprendre les décisions architecturales.</a:t>
            </a:r>
          </a:p>
          <a:p>
            <a:endParaRPr lang="fr-FR" dirty="0"/>
          </a:p>
          <a:p>
            <a:r>
              <a:rPr lang="fr-FR" dirty="0"/>
              <a:t>Aligner les objectifs business et techniques.</a:t>
            </a:r>
          </a:p>
          <a:p>
            <a:endParaRPr lang="fr-FR" dirty="0"/>
          </a:p>
          <a:p>
            <a:r>
              <a:rPr lang="fr-FR" dirty="0"/>
              <a:t>Détecter les risques et proposer des stratégies de mitigation.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9E2EE4-5A66-CCCD-3464-EC4B1033B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062A53-4802-D7D8-1EA6-16DDB27B9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78BE47-4ABC-F1AF-D913-BAF3E5A0E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992C26-A820-6881-B909-9D2451B4D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9AD0A0-312A-A4BF-ED22-223FB500C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94176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B2BE05-3378-D4BC-47ED-8D47B6F20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31CB5E-DB7D-2EF8-82E0-01CB37545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6BE8F-1DAF-E0D4-C232-B5C5DE9F2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BAAAD7-06BC-8B1A-D954-DC36793A0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69CDAC-9694-0341-8E66-79F5C2E86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F99F65-A2D9-68CE-CD80-784ABC43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893B9F7-A976-BB04-11B5-61FA66246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EF89D4B-C22F-559F-D264-F5F92DFA2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AAAD8E4-054A-0E0A-4D29-F69B74EB1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Concepts clés de l'ATAM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6F7888-B89C-B2EA-D0DF-4C994843481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b="1" dirty="0"/>
              <a:t>Caractérisation des attributs de qualité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Stimuli et réponses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Décisions architecturales</a:t>
            </a:r>
          </a:p>
          <a:p>
            <a:r>
              <a:rPr lang="fr-FR" b="1" dirty="0"/>
              <a:t>Scénarios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Scénarios d'utilisation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Scénarios d'évolution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Scénarios exploratoires</a:t>
            </a:r>
          </a:p>
          <a:p>
            <a:r>
              <a:rPr lang="fr-FR" b="1" dirty="0"/>
              <a:t>Approches architecturales</a:t>
            </a:r>
          </a:p>
          <a:p>
            <a:r>
              <a:rPr lang="fr-FR" dirty="0"/>
              <a:t>Styles et motifs architecturaux.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63C98-F595-FDD1-183A-F8A6D5B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35EED90-DA08-AC38-B7CF-93AAD4945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BE0FF7-B431-FF01-0DB0-0D537FF86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A22EAD-3C09-7084-1FC7-F188166D5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B9415BE-A4DE-CD2C-3EEF-F88A61485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066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B0D85-F047-1037-1ABF-A8BD9D26B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F57215-14A0-9DD3-9DA4-2171FA839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2D3C0-38B1-C560-DF5D-4ADF03962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D40AA4-8F6A-08AA-732F-141C95F17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0E55563-699D-7D42-812E-0BC53F757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207F1CF-C4BD-DC4B-C8BF-5F72F4A8C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22DBFC-85E1-CCA3-511D-9F685ACB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C90592C-2B9D-7E6A-1B3C-1DCEE70CB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0F3660-D84B-60A9-5A01-345FDBBA0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Analyser l’architecture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7DC6FF-A10C-FDE0-87B9-712D77AF805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37187" y="2979335"/>
            <a:ext cx="8908025" cy="2979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Objectif : </a:t>
            </a:r>
            <a:r>
              <a:rPr lang="fr-FR" sz="1600" dirty="0"/>
              <a:t>Valider les choix techniques et l’alignement stratégique.</a:t>
            </a:r>
          </a:p>
          <a:p>
            <a:endParaRPr lang="fr-FR" sz="1600" dirty="0"/>
          </a:p>
          <a:p>
            <a:r>
              <a:rPr lang="fr-FR" sz="1600" b="1" dirty="0"/>
              <a:t>Points Clés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Cohérence avec les besoins métiers.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Principes d’architecture (modularité, scalabilité, sécurité).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Identification des goulots d’étranglement.</a:t>
            </a:r>
          </a:p>
          <a:p>
            <a:endParaRPr lang="fr-FR" sz="1600" b="1" dirty="0"/>
          </a:p>
          <a:p>
            <a:r>
              <a:rPr lang="fr-FR" sz="1600" b="1" dirty="0"/>
              <a:t>Livrable</a:t>
            </a:r>
            <a:r>
              <a:rPr lang="fr-FR" sz="1600" dirty="0"/>
              <a:t> : Rapport sur les forces et faiblesses architecturales.</a:t>
            </a:r>
            <a:endParaRPr lang="fr-FR" sz="2000" dirty="0"/>
          </a:p>
          <a:p>
            <a:endParaRPr lang="fr-FR" sz="1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1B4B815-5561-38D9-AFAA-3923A2F97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BEE91B-C169-BDA1-49A0-E79C6350A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3C65050-1955-E6A8-EBA1-37CE72DCE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2002A1-2D4E-B129-F4F5-47655CA4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1AE24A7-E126-7E29-F826-96B5CA77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85290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20424A-BBC8-9C29-4EB5-4ECFE412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050537-13A3-554D-ECC7-4E41F07227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DB8BA-DAD3-0690-91F4-0874C1A21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55FA76-3E33-89E8-978B-1C42A5B57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3592D1-8607-040A-F7E9-BF3DAFBD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8AB6B66-E820-B874-FFA2-68FA9E18E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DAB46BF-7044-5A20-D999-1614699D8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85586A-A95F-CC25-3F62-B12ADFEC9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0064918-69F5-5CF0-E953-F4119CD7B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Processus de l'ATAM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D51A22-B8EB-EA7E-FF7E-A7828448705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b="1" dirty="0"/>
              <a:t>Présenter l'ATAM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Présenter les moteurs business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Présenter l'architecture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Identifier les approches architecturales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Générer un arbre d'utilité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Brainstorming et priorisation des scénarios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Analyser les approches (encore)</a:t>
            </a:r>
          </a:p>
          <a:p>
            <a:pPr marL="457200" indent="-457200">
              <a:buFont typeface="+mj-lt"/>
              <a:buAutoNum type="arabicPeriod"/>
            </a:pPr>
            <a:r>
              <a:rPr lang="fr-FR" b="1" dirty="0"/>
              <a:t>Présenter les résultats</a:t>
            </a:r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D29362-DEB8-9B90-3745-2D860C3FC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0D9B58E-DEE3-7ADA-2E1E-658752C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507ED4B-FA18-C4BE-6F4A-A1CED9BFA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228A55-E08B-FE6F-839A-7799BC02A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0A8AB3-473D-EF1A-C2E7-BAB37326E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3568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68A903-F976-B45B-20FE-B7AF9E71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2817E2-8AF4-7F72-2477-A90005BE7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C03622-CE56-7EB6-A94F-23DAE97D7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F714A9-F27A-316C-353E-C6F175733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70BF4-CCCC-41A3-C7CA-7F81E0B20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9E672B-E014-8F19-E389-32899E36F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ABDFB3-F5DE-89A9-5AE0-91477E91C5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9E76B1-1BFF-0FD6-E9CD-45FAE317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E343024-8A3C-216E-BDC2-AEE13441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l’identification des approches architecturales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6D3548-0AB5-4667-574E-E63AAE659FF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979336"/>
            <a:ext cx="10825316" cy="30478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Cette étape consiste à documenter clairement les décisions majeures qui ont été prises pour le système. Il s'agit de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 Détailler les patterns et styles architecturaux choisis (par exemple : architecture en couches, </a:t>
            </a:r>
            <a:r>
              <a:rPr lang="fr-FR" dirty="0" err="1"/>
              <a:t>microservices</a:t>
            </a:r>
            <a:r>
              <a:rPr lang="fr-FR" dirty="0"/>
              <a:t>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Expliquer les choix technologiques principaux et leurs motivations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Documenter les compromis qui ont été faits et pourquoi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Identifier les hypothèses et contraintes qui ont guidé ces choix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A6495E-1D6E-9302-F8FC-FF0FE71C2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1D4DEE-A706-5A00-78FF-870AB92F2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2392C3-3E67-917D-AE01-9C3F8C980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0F68B22-FAF2-697F-53E3-49F146D4E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4F4B4A-4915-53D3-4E99-2085D9B25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1151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07847C-A184-E853-698D-E884DE6AE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C1FEBC-BB4A-11FE-03AD-8AF9B2086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5F77D-75F9-62AE-0910-D0847566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D1EFAF-D7A8-2B46-F989-5356F9D68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79F4A7-5534-2E7A-6DDA-5ACE67BDD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C0D752-FEC6-6552-16B2-7B8AD0C58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574AF1-A241-E57D-8650-04242CB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9D8EC0-FECD-AB34-1C6C-0FC0A8881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87F22F4-8C94-15AD-080D-65F08506B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l’arbre d’utilité (utility </a:t>
            </a:r>
            <a:r>
              <a:rPr lang="fr-FR" sz="3600" dirty="0" err="1"/>
              <a:t>tree</a:t>
            </a:r>
            <a:r>
              <a:rPr lang="fr-FR" sz="3600" dirty="0"/>
              <a:t>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7DA3E57-8542-81E1-D16A-01180C98E2F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r>
              <a:rPr lang="fr-FR" dirty="0"/>
              <a:t>L'arbre d'utilité est un outil visuel qui permet de décomposer les attributs de qualité en éléments plus concrets et mesurables. Il se structure ainsi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Au premier niveau </a:t>
            </a:r>
            <a:r>
              <a:rPr lang="fr-FR" dirty="0"/>
              <a:t>: les attributs de qualité généraux (performance, sécurité, maintenabilité,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Au deuxième niveau </a:t>
            </a:r>
            <a:r>
              <a:rPr lang="fr-FR" dirty="0"/>
              <a:t>: les scénarios spécifiques qui raffinent ces attributs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Au troisième niveau </a:t>
            </a:r>
            <a:r>
              <a:rPr lang="fr-FR" dirty="0"/>
              <a:t>: des métriques concrètes et mesurables pour évaluer ces scénarios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Le but est de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Prioriser les exigences de qualité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Établir des critères d'évaluation objectifs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Faciliter l'analyse des compromis entre différents attributs de qualité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1A0AD1-8CF8-46AD-26C9-296584FDF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618CDB1-640A-EDDA-0BF4-0C088FE31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63E7C3E-86F3-5673-ED66-11F0D22EF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757609-52F0-6C0D-E62F-4C656B203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0540B6-F7E3-8C44-801E-5BBF98DA8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102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F50784-60D2-103E-8642-A7788BB94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6BF79B-FFDE-5F16-BD92-28305B097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F5850B-D782-07D7-39AE-DCBC9A72C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B5BF7B-9C1F-6A80-71AB-6FDB7B804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B177BF-2858-B0EC-4467-868A45C8C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7325F75-C174-D528-B2D7-68B859368B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FBED04-54F6-C062-6864-042971B30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C15C80-F931-B7DB-0885-360F43A07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9005FB-AC4C-CD70-365E-3082A3E73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003E97-121B-7061-EADE-AD7DE5543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8698E3-ACCA-2684-F630-80FDC32C4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59BC30-E4FF-4CDC-D59F-DFC4E3E10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F695710-28F1-C5A1-548C-BDDCD3F34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8731C720-FD3A-7142-4710-39B42DDB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577"/>
            <a:ext cx="12192000" cy="279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8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841AC-8088-56A5-DC9F-7FE2E4F91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éo 3" descr="Icônes flottantes dessinées à la main">
            <a:extLst>
              <a:ext uri="{FF2B5EF4-FFF2-40B4-BE49-F238E27FC236}">
                <a16:creationId xmlns:a16="http://schemas.microsoft.com/office/drawing/2014/main" id="{F2C52ECE-CA5E-F885-7D23-6360AD9A1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41069AF-BA7D-F84B-88E8-7B8D803122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Choisir un langage de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9845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912A76-75EF-7252-0094-03A3EFE1E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022B66-C732-54C0-C19B-405CC2E1F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CCEE4C-C17A-FEEC-623F-5955F7649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23F86C-9FA6-987F-A750-125025EC9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503354-3E84-0218-AD03-C8459DA7DB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8ED57D-D5EE-B72E-5472-C64BF2F41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A70F6C4-3BD3-4BED-DBAF-E0DE723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4F13A8B-1B11-4EA4-8B86-7A416EF83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21EFE22-7EA6-262B-6F73-FEA1E2B2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1. Objectifs et besoins de l'application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CCBF2D0-1C95-96F3-982F-DF5363A605F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Application web, mobile, desktop, embarquée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Nécessité de performance en temps réel, de scalabilité, de portabilité 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5E28A2-9F98-5F4C-27FA-74AC9F56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F088180-2DB8-7164-B1CD-35F4221C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38239C-073A-7786-F606-86A8DA045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671D01-E1D3-DE7B-F2C7-95A43D21D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68D24BE-87AC-36B9-C660-65A44D9E6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1338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003FC-C8DF-7BD4-A7CA-BE827BAF0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0A8AF4-3C6E-A97A-1A74-DDB99F8A0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15835-62AE-45AA-6F59-6C2EBD814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0985C7-2579-3B32-BB30-108162C4B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DB08D2-6F8F-BE93-38C3-A5FFC1C8F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BC4B81-8604-B81A-F8F2-2CF0388A5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18C7AF6-F9F4-41CF-4BEF-DABF8092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CC4AAB-8FEA-D32E-953E-640F80FE5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1E1A487-2986-86B1-0D27-F97617C5A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2. Écosystème et bibliothèques disponibles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2700C57-2084-4CCE-EF2E-D2B3A624F7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fr-FR" dirty="0"/>
          </a:p>
          <a:p>
            <a:r>
              <a:rPr lang="fr-FR" dirty="0"/>
              <a:t>Vérifiez si le langage dispose de bibliothèques/</a:t>
            </a:r>
            <a:r>
              <a:rPr lang="fr-FR" dirty="0" err="1"/>
              <a:t>frameworks</a:t>
            </a:r>
            <a:r>
              <a:rPr lang="fr-FR" dirty="0"/>
              <a:t> adaptés à vos besoins (ex : .NET pour applications d'entreprise, </a:t>
            </a:r>
            <a:r>
              <a:rPr lang="fr-FR" dirty="0" err="1"/>
              <a:t>TensorFlow</a:t>
            </a:r>
            <a:r>
              <a:rPr lang="fr-FR" dirty="0"/>
              <a:t> en Python pour l'IA).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59559D-D41E-7D30-1209-7B0675BF2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A7C61D-68A6-B976-2017-D3CD68950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8355761-7931-A2CB-B781-7C5620CF3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4136CB-031A-5A3D-4E78-546BED24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D64255-38F6-5135-EDA8-3A1A9BBBA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823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B77ADD-FD76-D1B1-A810-FF8D3A93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75C1189-F505-21CB-0B0F-53C1BB5E8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F98A24-E707-6AAA-6D16-B74CDF789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F67407-50E1-EDFF-D580-3FE9253FD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F8AFCBD-45FA-F0A4-945C-150B2FBE9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3C90016-D84D-ECA4-D62D-FFB508A75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4B7C8F-66B3-46D4-4309-508FB501F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748791-B113-6956-24AC-102D94D3B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A545FAC-E5F9-B93E-F082-B69D4063E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3. Compétences de l'équipe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F59DE9-A754-1FFF-A030-A12931CC802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Choisissez un langage que votre équipe maîtrise déjà ou qui a une courbe d'apprentissage raisonnable.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0FAA60-C564-88F4-C1BA-819FBAF3E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E82442-5B9F-915C-EAE1-871028974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E71C1-5518-C2B6-13CF-0EB421AB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423943-2E21-CE0D-5914-27681CF3B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ED69CC-11FA-29BF-8B41-25A91749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90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3B10EC-53D0-ACD9-64CC-861F6BA2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C66D84-BEF9-1932-8824-A8416905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1EDA51-EE30-B77E-DA44-5714E197D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17BC1-5EBD-CD88-54F7-DB71ED1B0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EB987D-518F-245E-C180-C393259ED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2F48D41-ADCB-2412-07FD-F6E16004D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604C3D-2655-E2D8-9219-48EC627F7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4AA1E5-3ACE-3741-468F-2DDBFD8B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BF2296A-A650-BF20-72B6-C6A3518DA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5. Scalabilité et maintenance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CDBDE8-09E9-20C4-D478-15C73A203AA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Langages comme Java et C# offrent une meilleure gestion de la scalabilité et de la maintenance à long terme.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8094C-46C6-3B0F-B87B-31C6B6D28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B76815-A476-D0F5-5B99-9A5C058D3A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DE6A147-B10F-D78B-DE54-ACE07EF00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9C282C2-A5C6-E77B-93A9-00C22D3F5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B37DFE-3389-C02E-0999-C6CD0AAB1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2821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D91A8-6C6A-8DA1-4D28-E8E4F5430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6FAF13-7C23-7599-D1F8-35C23D5C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3299E-E65F-A270-1811-D0F15108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CFDB53-F546-2667-3E28-499BDA29D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17F48D5-1F9B-794A-8EA2-1BBAC1834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9BBBD2-75E0-E2A1-BD42-35FB36F2F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ACEDAE-1C2D-C555-DCB9-57540E5D8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B344C4-9355-CA78-2B56-22A7F5D6D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578BEB5-ABFA-2FB0-B09E-ADCDF9A82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6. Coût et disponibilité des ressources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FA69A89-EF72-17DD-64CA-A601C661B8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Certaines technologies ont des coûts de licence élevés, tandis que d'autres sont open source et largement adoptées.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632569-B764-BE98-D436-C43C7023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91024D-EA39-6FE0-A3C1-ECFDE3C66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01C6549-4C48-F532-1260-279689C23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8D70C55-4867-D8CE-85C5-3DEAAF5F9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2B3F2DA-EAA2-9989-39EE-CCB380A69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704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D6BD0F-D79E-F338-412B-2AAF3B477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0BBFD-D1FC-FF63-E09A-4B8318467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C50443-3170-5D21-89C1-6769BB697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A88B21-A468-E9C7-5ED9-7875B2B18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2A9C5C-701A-DD41-C369-54E674DF3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C68608B-BCF6-2726-C351-2D3A38A8E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FDD0048-7E19-8545-64A7-87E3ECB4B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23FDD3-52BA-8A44-E45F-60D01A570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F0CF997-B85F-7C61-5EFF-DF5A78104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Audit de la Qualité du Code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2AE3C0-9C0E-A462-0830-D2BBC6A56C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66916" y="2979336"/>
            <a:ext cx="9969910" cy="33231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2000" b="1" dirty="0"/>
              <a:t>Objectif : </a:t>
            </a:r>
            <a:r>
              <a:rPr lang="fr-FR" sz="2000" dirty="0"/>
              <a:t>Mesurer la maintenabilité et la qualité du code.</a:t>
            </a:r>
          </a:p>
          <a:p>
            <a:endParaRPr lang="fr-FR" sz="2000" b="1" dirty="0"/>
          </a:p>
          <a:p>
            <a:r>
              <a:rPr lang="fr-FR" sz="2000" b="1" dirty="0"/>
              <a:t>Actions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dirty="0"/>
              <a:t>Analyse statique (outils comme </a:t>
            </a:r>
            <a:r>
              <a:rPr lang="fr-FR" sz="2000" dirty="0" err="1"/>
              <a:t>SonarQube</a:t>
            </a:r>
            <a:r>
              <a:rPr lang="fr-FR" sz="2000" dirty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dirty="0"/>
              <a:t>Identification de la dette technique.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2000" dirty="0"/>
              <a:t>Contrôle des normes de codage et tests unitaires.</a:t>
            </a:r>
          </a:p>
          <a:p>
            <a:endParaRPr lang="fr-FR" sz="2000" dirty="0"/>
          </a:p>
          <a:p>
            <a:r>
              <a:rPr lang="fr-FR" sz="2000" b="1" dirty="0"/>
              <a:t>Livrable</a:t>
            </a:r>
            <a:r>
              <a:rPr lang="fr-FR" sz="2000" dirty="0"/>
              <a:t> : Score de qualité du code et recommandations.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4B1513-7093-1F81-086B-C37B8E5DD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E3D8BD-D0CE-8CD8-01B1-3F9F4EC96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F85B770-6193-F155-8E53-B98D53B32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83FE11-9B91-B065-84F1-E6268F475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B591D8-01FD-2998-31D9-DE9BA210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9889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965ED5-EB41-0181-4604-5B1366986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1EF5FE7-8A8A-F8C8-62ED-0EAA786D4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B515AB-7487-A5D2-CF13-460831353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ABA8E0-C145-5A76-BD13-1D77037A6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8A846D-BE10-0BB8-1827-9248DEA08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5C0181-23AE-C802-6A05-8D4F5D226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6A6D3-D8E2-CF05-B504-F17A123D01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EEC215-E691-6EB6-8B50-1C633524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DCC92B9-0805-FA3E-15CB-F29BCBD84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7. Interopérabilité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7CD7C9-EF83-443D-8996-F3D08B710B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L'application doit-elle s'intégrer à d'autres systèmes (API REST, bases de données, </a:t>
            </a:r>
            <a:r>
              <a:rPr lang="fr-FR" dirty="0" err="1"/>
              <a:t>microservices</a:t>
            </a:r>
            <a:r>
              <a:rPr lang="fr-FR" dirty="0"/>
              <a:t>) 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874BF3-CD32-2450-B937-046AB8B54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8280916-C2AF-B9F2-3A83-A02A38ABE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C0A586-7934-FF43-D045-652A18626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B77364A-331D-32D6-6113-0ABCD8ED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D5828B-F228-DC09-255B-A1BD1405E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24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EEE53-AB69-FA86-D306-B491F9ADE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4CF1E0-C291-AB6D-8105-9D6903AB4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84602-5A51-2A7F-6A0B-F094990A2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F38931-5E7A-DA15-66C4-19137698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9C34B51-EFB1-7E6C-91C5-44BA92E32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B4E0C22-670D-966F-5B35-6677971EE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4A14FAC-40D9-D776-466C-1C66BFC4C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4A48F3-F06E-0558-56F4-5063493D4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C176F3-5309-A17E-4471-2AFDCE36A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8. Communauté et support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88FC1E-9F61-4C4B-29C3-CD52DB9A22D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Un langage populaire avec une communauté active facilitera la résolution de problèmes et l'accès à des mises à jour.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99DDEA-A00D-1C64-B23F-BE69A02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C3E9308-B3E6-8BD2-8524-1756844D0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8647999-5947-0265-802B-5CA860512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B5DE9C9-243F-2CDF-48C8-1D2D0DBE6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D335F42-347B-79E5-FAAA-B08BF9874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1435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A409F4-353B-C9A1-0A0C-0B3DAFF2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7D0A22-7241-E7D2-7C91-246805E6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6FB2B9-76A9-7EC6-58B6-F3F8EEAB8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B7A48C-EE4D-1D2D-641A-A3C653BD4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62258A-0C2F-F660-7353-18D65C71A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407C0F5-1545-9129-2C94-9C6EE4EBB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7567633-6EB8-F3E3-A0D4-325474C76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0BF7D-920F-F1A8-5066-818842A69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8160F38-E1A2-844F-EF35-F0E5E0819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9. Sécurité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67C72F-E1BD-4172-22DC-BD8154AF636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dirty="0"/>
              <a:t>Certains langages ont des mécanismes de sécurité intégrés plus robustes (comme Rust pour la gestion de la mémoire).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89E59E-D2DE-AE50-7F9C-71ACC3548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CD2BE2-3A9A-98FB-C474-6B1DB151B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D08EAB2-ADEC-5B09-BC55-87DD41AF0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3FEA5AB-65D7-F467-5A39-544420F5E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BAD0F9-67A7-56E9-64E4-E605EA592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10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12F880-C39C-6E21-E86C-FFD7F9877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B94511-CA73-11BA-D2B6-DCCB8B885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56B09-BB2F-B14E-1CBA-874172BEB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52505-79EC-8034-4D0A-B410D973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FB37052-76A4-7F8E-59FF-D64D052E5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8B086F-FB77-B94B-849A-5D1DE2A1E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EB1C14-1B3C-B6DE-BA19-F849B5976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89BA70-4DB9-02B1-754D-16C39789C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95EA4EF-80FD-D5DF-EE8A-2CC68AE37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2800" b="1" dirty="0"/>
              <a:t>Exemples de choix selon le type d'application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068617-FD72-B28E-3D73-FAD77958B67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16078" y="2711691"/>
            <a:ext cx="10825316" cy="38169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Application Web :</a:t>
            </a:r>
            <a:r>
              <a:rPr lang="fr-FR" dirty="0"/>
              <a:t> JavaScript (</a:t>
            </a:r>
            <a:r>
              <a:rPr lang="fr-FR" dirty="0" err="1"/>
              <a:t>React</a:t>
            </a:r>
            <a:r>
              <a:rPr lang="fr-FR" dirty="0"/>
              <a:t>, </a:t>
            </a:r>
            <a:r>
              <a:rPr lang="fr-FR" dirty="0" err="1"/>
              <a:t>Angular</a:t>
            </a:r>
            <a:r>
              <a:rPr lang="fr-FR" dirty="0"/>
              <a:t>), Python (Django), C# (.NET), PHP.</a:t>
            </a:r>
          </a:p>
          <a:p>
            <a:r>
              <a:rPr lang="fr-FR" b="1" dirty="0"/>
              <a:t>Application Mobile :</a:t>
            </a:r>
            <a:r>
              <a:rPr lang="fr-FR" dirty="0"/>
              <a:t> </a:t>
            </a:r>
            <a:r>
              <a:rPr lang="fr-FR" dirty="0" err="1"/>
              <a:t>Kotlin</a:t>
            </a:r>
            <a:r>
              <a:rPr lang="fr-FR" dirty="0"/>
              <a:t> (Android), Swift (iOS), Flutter (Dart), </a:t>
            </a:r>
            <a:r>
              <a:rPr lang="fr-FR" dirty="0" err="1"/>
              <a:t>React</a:t>
            </a:r>
            <a:r>
              <a:rPr lang="fr-FR" dirty="0"/>
              <a:t> Native (JavaScript).</a:t>
            </a:r>
          </a:p>
          <a:p>
            <a:r>
              <a:rPr lang="fr-FR" b="1" dirty="0"/>
              <a:t>Systèmes embarqués :</a:t>
            </a:r>
            <a:r>
              <a:rPr lang="fr-FR" dirty="0"/>
              <a:t> C, C++, Rust.</a:t>
            </a:r>
          </a:p>
          <a:p>
            <a:r>
              <a:rPr lang="fr-FR" b="1" dirty="0"/>
              <a:t>Big Data/IA :</a:t>
            </a:r>
            <a:r>
              <a:rPr lang="fr-FR" dirty="0"/>
              <a:t> Python, R, Scala.</a:t>
            </a:r>
          </a:p>
          <a:p>
            <a:r>
              <a:rPr lang="fr-FR" b="1" dirty="0"/>
              <a:t>Applications d'entreprise :</a:t>
            </a:r>
            <a:r>
              <a:rPr lang="fr-FR" dirty="0"/>
              <a:t> Java, C#, Python.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76C73D-15E6-AC6C-ADA0-7FA13680E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9395ADA-9BAF-8A4D-2F67-C59409ABB6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0C1679-3257-EAB4-CEF5-35CEB8FD6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BA2177-464F-E49F-F014-EDB7E4DCF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A7ED1B2-09E7-CDB4-D7C0-71BDD20C2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0307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7ECD7B-96F3-DD22-AFE4-150626E20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DAFFBB-D452-CFEB-5943-1B2AB7BD8C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fr-FR" sz="9600"/>
              <a:t>Objectifs du cours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717FB6-0D23-288E-0EE5-0C872A06A08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965201" y="4582814"/>
            <a:ext cx="5925987" cy="1312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13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Comprendre l'importance des différentes vues architecturales </a:t>
            </a:r>
          </a:p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Identifier les besoins spécifiques des parties prenantes </a:t>
            </a:r>
          </a:p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Utiliser les formalismes appropriés pour chaque vue </a:t>
            </a:r>
          </a:p>
          <a:p>
            <a:pPr marL="0" marR="0" lvl="0" indent="0" algn="r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3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Assurer la cohérence entre les différentes vues </a:t>
            </a:r>
          </a:p>
        </p:txBody>
      </p:sp>
      <p:pic>
        <p:nvPicPr>
          <p:cNvPr id="8" name="Graphic 7" descr="Mille">
            <a:extLst>
              <a:ext uri="{FF2B5EF4-FFF2-40B4-BE49-F238E27FC236}">
                <a16:creationId xmlns:a16="http://schemas.microsoft.com/office/drawing/2014/main" id="{A94092BD-C766-8677-4981-28905A7B8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9140" y="2209474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8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F1977-1DE3-0B41-4D19-9DE708C1D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A3A0D2-6640-7D6F-21A3-9719A98A5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EC2C1A-D62A-385C-7FAD-6DAC778E6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C5B030-F263-3472-BF8C-174077F6C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15A3DB-50E4-809F-633E-B97559697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FEDB318-B83C-E811-3FBA-6DC7639A5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1E12FB2-5461-DF6B-56F2-4FD08C527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6387B0-D49E-E0EB-6EBF-AA90E69AA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2BCA7FE-1553-CA75-06E8-704703ED9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Qu'est-ce que la Documentation d'Architecture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D8D4D7-8D4E-C28C-4331-D34518EDA5A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01213" y="2979336"/>
            <a:ext cx="9320981" cy="33989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900" dirty="0"/>
              <a:t>Définition : La documentation d’architecture capture les décisions importantes prises lors de la conception et de l'évolution d’un système logiciel.</a:t>
            </a:r>
          </a:p>
          <a:p>
            <a:endParaRPr lang="fr-FR" sz="1900" dirty="0"/>
          </a:p>
          <a:p>
            <a:r>
              <a:rPr lang="fr-FR" sz="1900" b="1" dirty="0"/>
              <a:t>Pourquoi documenter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900" b="1" dirty="0"/>
              <a:t> </a:t>
            </a:r>
            <a:r>
              <a:rPr lang="fr-FR" sz="1900" dirty="0"/>
              <a:t>Communiquer efficacement les choix techniques et stratégiques.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900" dirty="0"/>
              <a:t> Faciliter la collaboration entre équipes.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900" dirty="0"/>
              <a:t> Garantir la maintenabilité et l'évolutivité du système.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900" dirty="0"/>
              <a:t> Réduire les risques (conformité, transition d’équipe, etc.).</a:t>
            </a:r>
          </a:p>
          <a:p>
            <a:endParaRPr lang="fr-FR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F8607C-8D77-C610-8F8D-FC3E0A195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EF4580-4B48-F24C-A27B-251A802BE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BF24CC7-2EC4-E1B5-863B-9FC5C0792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FC75A5-1253-28E5-B44C-A00D175F1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0D48708-99A0-3BBA-F0D8-34BB9B2B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872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6D26C-7A09-DD56-CEB8-6B0FBA2AD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6CFA3-2CE7-6E01-42F8-AC9D1CF68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Le Modèle "4+1" de Kruchten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67B93DC-F460-0FB9-70CA-4D56F78D0D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2"/>
                </a:solidFill>
              </a:rPr>
              <a:t>Diagramme</a:t>
            </a:r>
            <a:r>
              <a:rPr lang="en-US" sz="1900" dirty="0">
                <a:solidFill>
                  <a:schemeClr val="tx2"/>
                </a:solidFill>
              </a:rPr>
              <a:t> pentagon </a:t>
            </a:r>
            <a:r>
              <a:rPr lang="en-US" sz="1900" dirty="0" err="1">
                <a:solidFill>
                  <a:schemeClr val="tx2"/>
                </a:solidFill>
              </a:rPr>
              <a:t>montrant</a:t>
            </a:r>
            <a:r>
              <a:rPr lang="en-US" sz="1900" dirty="0">
                <a:solidFill>
                  <a:schemeClr val="tx2"/>
                </a:solidFill>
              </a:rPr>
              <a:t> les 5 </a:t>
            </a:r>
            <a:r>
              <a:rPr lang="en-US" sz="1900" dirty="0" err="1">
                <a:solidFill>
                  <a:schemeClr val="tx2"/>
                </a:solidFill>
              </a:rPr>
              <a:t>vues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reliées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Vue </a:t>
            </a:r>
            <a:r>
              <a:rPr lang="en-US" sz="1900" dirty="0" err="1">
                <a:solidFill>
                  <a:schemeClr val="tx2"/>
                </a:solidFill>
              </a:rPr>
              <a:t>Logique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Vue Processus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Vue </a:t>
            </a:r>
            <a:r>
              <a:rPr lang="en-US" sz="1900" dirty="0" err="1">
                <a:solidFill>
                  <a:schemeClr val="tx2"/>
                </a:solidFill>
              </a:rPr>
              <a:t>Développement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Vue Physique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Vue Cas </a:t>
            </a:r>
            <a:r>
              <a:rPr lang="en-US" sz="1900" dirty="0" err="1">
                <a:solidFill>
                  <a:schemeClr val="tx2"/>
                </a:solidFill>
              </a:rPr>
              <a:t>d'Utilisation</a:t>
            </a:r>
            <a:r>
              <a:rPr lang="en-US" sz="1900" dirty="0">
                <a:solidFill>
                  <a:schemeClr val="tx2"/>
                </a:solidFill>
              </a:rPr>
              <a:t> ("+1")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CD8AA4-C416-6800-D5DD-049F0D31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21" y="2308062"/>
            <a:ext cx="700185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50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3E6587-508A-92F4-A519-C6EAF9A4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0482A4B-35EE-5AFB-2760-52DDA2C0B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Vue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Logique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05758CB-A9A6-0A7A-C22F-3834AA84042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1900" b="1" dirty="0">
                <a:solidFill>
                  <a:schemeClr val="tx2"/>
                </a:solidFill>
              </a:rPr>
              <a:t>Objectif</a:t>
            </a:r>
            <a:r>
              <a:rPr lang="en-US" sz="1900" dirty="0">
                <a:solidFill>
                  <a:schemeClr val="tx2"/>
                </a:solidFill>
              </a:rPr>
              <a:t> : </a:t>
            </a:r>
            <a:r>
              <a:rPr lang="en-US" sz="1900" dirty="0" err="1">
                <a:solidFill>
                  <a:schemeClr val="tx2"/>
                </a:solidFill>
              </a:rPr>
              <a:t>Représenter</a:t>
            </a:r>
            <a:r>
              <a:rPr lang="en-US" sz="1900" dirty="0">
                <a:solidFill>
                  <a:schemeClr val="tx2"/>
                </a:solidFill>
              </a:rPr>
              <a:t> les </a:t>
            </a:r>
            <a:r>
              <a:rPr lang="en-US" sz="1900" dirty="0" err="1">
                <a:solidFill>
                  <a:schemeClr val="tx2"/>
                </a:solidFill>
              </a:rPr>
              <a:t>fonctionnalités</a:t>
            </a:r>
            <a:r>
              <a:rPr lang="en-US" sz="1900" dirty="0">
                <a:solidFill>
                  <a:schemeClr val="tx2"/>
                </a:solidFill>
              </a:rPr>
              <a:t> du </a:t>
            </a:r>
            <a:r>
              <a:rPr lang="en-US" sz="1900" dirty="0" err="1">
                <a:solidFill>
                  <a:schemeClr val="tx2"/>
                </a:solidFill>
              </a:rPr>
              <a:t>système</a:t>
            </a:r>
            <a:endParaRPr lang="en-US" sz="1900" dirty="0">
              <a:solidFill>
                <a:schemeClr val="tx2"/>
              </a:solidFill>
            </a:endParaRPr>
          </a:p>
          <a:p>
            <a:pPr algn="l"/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b="1" dirty="0" err="1">
                <a:solidFill>
                  <a:schemeClr val="tx2"/>
                </a:solidFill>
              </a:rPr>
              <a:t>Contenu</a:t>
            </a:r>
            <a:r>
              <a:rPr lang="en-US" sz="1900" dirty="0">
                <a:solidFill>
                  <a:schemeClr val="tx2"/>
                </a:solidFill>
              </a:rPr>
              <a:t>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2"/>
                </a:solidFill>
              </a:rPr>
              <a:t>Composants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principaux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Relations entre </a:t>
            </a:r>
            <a:r>
              <a:rPr lang="en-US" sz="1900" dirty="0" err="1">
                <a:solidFill>
                  <a:schemeClr val="tx2"/>
                </a:solidFill>
              </a:rPr>
              <a:t>composants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Interfaces </a:t>
            </a:r>
            <a:r>
              <a:rPr lang="en-US" sz="1900" dirty="0" err="1">
                <a:solidFill>
                  <a:schemeClr val="tx2"/>
                </a:solidFill>
              </a:rPr>
              <a:t>clés</a:t>
            </a:r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2653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02253-3488-FD81-45F2-537E2892C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3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3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3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03D713D-FCDA-7E1A-C3FD-19781AB4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1275" y="991261"/>
            <a:ext cx="6762749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Qu'est-ce que la Vue Logique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071844-B515-70A3-2096-63DC092DD26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Représentation de l'organisation conceptuelle du logiciel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Visualisation des fonctionnalités pour l'utilisateur final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Organisation en couches, sous-systèmes et packages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/>
                </a:solidFill>
              </a:rPr>
              <a:t>Base pour la compréhension du système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39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3C60F6-5762-DBB2-BB42-3BECE18B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C76AA2-CF8F-ECC9-2C9E-C72FD708A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Représentation et Documentation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187FE0-BE47-319B-581F-3DF9E54EF5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Types de </a:t>
            </a:r>
            <a:r>
              <a:rPr lang="en-US" sz="2000" b="1" dirty="0" err="1">
                <a:solidFill>
                  <a:schemeClr val="tx2"/>
                </a:solidFill>
              </a:rPr>
              <a:t>diagrammes</a:t>
            </a:r>
            <a:r>
              <a:rPr lang="en-US" sz="2000" b="1" dirty="0">
                <a:solidFill>
                  <a:schemeClr val="tx2"/>
                </a:solidFill>
              </a:rPr>
              <a:t>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Diagrammes</a:t>
            </a:r>
            <a:r>
              <a:rPr lang="en-US" sz="2000" dirty="0">
                <a:solidFill>
                  <a:schemeClr val="tx2"/>
                </a:solidFill>
              </a:rPr>
              <a:t> de Classes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Diagramme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d’Etat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Diagrammes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d’Objets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Diagrammes</a:t>
            </a:r>
            <a:r>
              <a:rPr lang="en-US" sz="2000" dirty="0">
                <a:solidFill>
                  <a:schemeClr val="tx2"/>
                </a:solidFill>
              </a:rPr>
              <a:t> de Sequence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271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1D8B2D-D54C-00F5-EF4F-E88174C44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BEBE8-4EC7-977E-963A-1442E99175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15CCD-3581-57A8-99C1-C3D3B27E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3DF26E-AA28-C44F-A4F5-5857F6F9A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137FFE-322D-AE08-93BA-C234981B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BE84DC9-2BD4-EF7E-95B6-4DE1136E9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A22ED0F-7BF7-5665-99C9-84A24253D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5B62EA-1F65-1A2C-9928-C32D46B9C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1569694-198F-DD21-794B-20E61EE43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Qu’est-ce que l’analyse statique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C25EB-D740-C2DC-BD24-68720423F8C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21916" y="2979335"/>
            <a:ext cx="8613465" cy="33231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800" b="1" dirty="0"/>
              <a:t>Définition : </a:t>
            </a:r>
            <a:r>
              <a:rPr lang="fr-FR" sz="1800" dirty="0"/>
              <a:t>Il s'agit du processus d'analyse du code source dans le but de détecter des bugs et d'évaluer la qualité du code sans avoir à l'exécuter</a:t>
            </a:r>
          </a:p>
          <a:p>
            <a:endParaRPr lang="fr-FR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Mauvaise utilisation des constructions du langage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Utilisation de fonctions non sécurisées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800" dirty="0"/>
              <a:t>Violations des directives de codage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E68C9C-9F43-BAE9-75A4-9A67547C0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1CCAA8-8290-32BB-DC04-3AF0A9AD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4D902C-3CBD-22D0-0D96-AF310CB05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1F38ECD-6969-E0A5-1C41-6530D57B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D4164E0-C0DD-4603-5A3E-5DBBAED9D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468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374BE-B2E9-1B6D-16EF-F1A419F5A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B10EF5A-7228-E210-47C6-5A0605858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Vue Processus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EEC409-04EE-7FDD-9449-02B8B2EA3A9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l"/>
            <a:r>
              <a:rPr lang="en-US" sz="1900" b="1" dirty="0">
                <a:solidFill>
                  <a:schemeClr val="tx2"/>
                </a:solidFill>
              </a:rPr>
              <a:t>Objectif</a:t>
            </a:r>
            <a:r>
              <a:rPr lang="en-US" sz="1900" dirty="0">
                <a:solidFill>
                  <a:schemeClr val="tx2"/>
                </a:solidFill>
              </a:rPr>
              <a:t> : </a:t>
            </a:r>
            <a:r>
              <a:rPr lang="en-US" sz="1900" dirty="0" err="1">
                <a:solidFill>
                  <a:schemeClr val="tx2"/>
                </a:solidFill>
              </a:rPr>
              <a:t>Illustrer</a:t>
            </a:r>
            <a:r>
              <a:rPr lang="en-US" sz="1900" dirty="0">
                <a:solidFill>
                  <a:schemeClr val="tx2"/>
                </a:solidFill>
              </a:rPr>
              <a:t> les aspects </a:t>
            </a:r>
            <a:r>
              <a:rPr lang="en-US" sz="1900" dirty="0" err="1">
                <a:solidFill>
                  <a:schemeClr val="tx2"/>
                </a:solidFill>
              </a:rPr>
              <a:t>dynamiques</a:t>
            </a:r>
            <a:r>
              <a:rPr lang="en-US" sz="1900" dirty="0">
                <a:solidFill>
                  <a:schemeClr val="tx2"/>
                </a:solidFill>
              </a:rPr>
              <a:t> pour les </a:t>
            </a:r>
            <a:r>
              <a:rPr lang="en-US" sz="1900" dirty="0" err="1">
                <a:solidFill>
                  <a:schemeClr val="tx2"/>
                </a:solidFill>
              </a:rPr>
              <a:t>intégrateurs</a:t>
            </a:r>
            <a:endParaRPr lang="en-US" sz="1900" dirty="0">
              <a:solidFill>
                <a:schemeClr val="tx2"/>
              </a:solidFill>
            </a:endParaRPr>
          </a:p>
          <a:p>
            <a:pPr algn="l"/>
            <a:r>
              <a:rPr lang="en-US" sz="1900" b="1" dirty="0" err="1">
                <a:solidFill>
                  <a:schemeClr val="tx2"/>
                </a:solidFill>
              </a:rPr>
              <a:t>Éléments</a:t>
            </a:r>
            <a:r>
              <a:rPr lang="en-US" sz="1900" b="1" dirty="0">
                <a:solidFill>
                  <a:schemeClr val="tx2"/>
                </a:solidFill>
              </a:rPr>
              <a:t> </a:t>
            </a:r>
            <a:r>
              <a:rPr lang="en-US" sz="1900" b="1" dirty="0" err="1">
                <a:solidFill>
                  <a:schemeClr val="tx2"/>
                </a:solidFill>
              </a:rPr>
              <a:t>représentés</a:t>
            </a:r>
            <a:r>
              <a:rPr lang="en-US" sz="1900" b="1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tx2"/>
                </a:solidFill>
              </a:rPr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Concurrence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2"/>
                </a:solidFill>
              </a:rPr>
              <a:t>Distribution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2"/>
                </a:solidFill>
              </a:rPr>
              <a:t>Tolérance</a:t>
            </a:r>
            <a:r>
              <a:rPr lang="en-US" sz="1900" dirty="0">
                <a:solidFill>
                  <a:schemeClr val="tx2"/>
                </a:solidFill>
              </a:rPr>
              <a:t> aux </a:t>
            </a:r>
            <a:r>
              <a:rPr lang="en-US" sz="1900" dirty="0" err="1">
                <a:solidFill>
                  <a:schemeClr val="tx2"/>
                </a:solidFill>
              </a:rPr>
              <a:t>pannes</a:t>
            </a:r>
            <a:endParaRPr lang="en-US" sz="19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dirty="0" err="1">
                <a:solidFill>
                  <a:schemeClr val="tx2"/>
                </a:solidFill>
              </a:rPr>
              <a:t>Intégrité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système</a:t>
            </a:r>
            <a:endParaRPr lang="en-US" sz="1900" dirty="0">
              <a:solidFill>
                <a:schemeClr val="tx2"/>
              </a:solidFill>
            </a:endParaRPr>
          </a:p>
          <a:p>
            <a:pPr algn="l"/>
            <a:r>
              <a:rPr lang="en-US" sz="1900" b="1" dirty="0">
                <a:solidFill>
                  <a:schemeClr val="tx2"/>
                </a:solidFill>
              </a:rPr>
              <a:t>UML :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Diagramme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 err="1">
                <a:solidFill>
                  <a:schemeClr val="tx2"/>
                </a:solidFill>
              </a:rPr>
              <a:t>d’activité</a:t>
            </a:r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2062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C53BA-B9AF-BAD6-ECC0-0C17D3F7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9B269D3-6C6B-E5D0-9DFB-C6C49A792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Vue Développement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193AE1-8EAE-2C33-B0A7-9F17B4A6AD1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Objectif</a:t>
            </a:r>
            <a:r>
              <a:rPr lang="en-US" sz="2000" dirty="0">
                <a:solidFill>
                  <a:schemeClr val="tx2"/>
                </a:solidFill>
              </a:rPr>
              <a:t> : </a:t>
            </a:r>
            <a:r>
              <a:rPr lang="en-US" sz="2000" dirty="0" err="1">
                <a:solidFill>
                  <a:schemeClr val="tx2"/>
                </a:solidFill>
              </a:rPr>
              <a:t>Organiser</a:t>
            </a:r>
            <a:r>
              <a:rPr lang="en-US" sz="2000" dirty="0">
                <a:solidFill>
                  <a:schemeClr val="tx2"/>
                </a:solidFill>
              </a:rPr>
              <a:t> le code source </a:t>
            </a:r>
          </a:p>
          <a:p>
            <a:pPr algn="l"/>
            <a:r>
              <a:rPr lang="en-US" sz="2000" b="1" dirty="0">
                <a:solidFill>
                  <a:schemeClr val="tx2"/>
                </a:solidFill>
              </a:rPr>
              <a:t>Focus sur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Structure des packages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Dépendances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Gestion des bibliothèques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Artefacts de build</a:t>
            </a:r>
          </a:p>
          <a:p>
            <a:pPr algn="l"/>
            <a:r>
              <a:rPr lang="en-US" sz="2000" b="1" dirty="0">
                <a:solidFill>
                  <a:schemeClr val="tx2"/>
                </a:solidFill>
              </a:rPr>
              <a:t>UML :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Composant</a:t>
            </a:r>
            <a:r>
              <a:rPr lang="en-US" sz="2000" dirty="0">
                <a:solidFill>
                  <a:schemeClr val="tx2"/>
                </a:solidFill>
              </a:rPr>
              <a:t>,</a:t>
            </a:r>
            <a:endParaRPr lang="en-US" sz="2000" b="1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5704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FCAC4-A013-F0DF-D2D3-F20CF245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580E2D7-1D13-7DD4-66C7-A1E046A0C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Vue Physique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7FA74A-25FE-2B3E-2088-4CC087BDDA8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2"/>
                </a:solidFill>
              </a:rPr>
              <a:t>Objectif : Montrer le déploiement Éléments clés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2"/>
                </a:solidFill>
              </a:rPr>
              <a:t>Topologie système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2"/>
                </a:solidFill>
              </a:rPr>
              <a:t>Composants matériels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2"/>
                </a:solidFill>
              </a:rPr>
              <a:t>Connexions réseau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2"/>
                </a:solidFill>
              </a:rPr>
              <a:t>Distribution logicielle Image suggérée : Diagramme d'infrastructure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222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71A9D-87C2-F9B9-BCAD-85B67ED4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D7956F4-EE1D-27D5-4BF4-39EF34F3F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 Vue des Cas d'Utilisation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9F17D0-4B17-539E-AF6B-6DE2CBBAC6A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/>
                </a:solidFill>
              </a:rPr>
              <a:t>Rôle</a:t>
            </a:r>
            <a:r>
              <a:rPr lang="en-US" sz="2000" dirty="0">
                <a:solidFill>
                  <a:schemeClr val="tx2"/>
                </a:solidFill>
              </a:rPr>
              <a:t> : Unifier les </a:t>
            </a:r>
            <a:r>
              <a:rPr lang="en-US" sz="2000" dirty="0" err="1">
                <a:solidFill>
                  <a:schemeClr val="tx2"/>
                </a:solidFill>
              </a:rPr>
              <a:t>autres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vues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 algn="l"/>
            <a:r>
              <a:rPr lang="en-US" sz="2000" b="1" dirty="0" err="1">
                <a:solidFill>
                  <a:schemeClr val="tx2"/>
                </a:solidFill>
              </a:rPr>
              <a:t>Contenu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Scénarios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principaux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Validation architecture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Exigences majeures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251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E6C1E-F998-AD3D-8F69-7883EFD30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B5C03C0-3ECD-8172-8538-07C2851E7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Adaptation aux Parties Prenantes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D0632D-795E-8EB8-3433-C9C96C33E43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Pour </a:t>
            </a:r>
            <a:r>
              <a:rPr lang="en-US" sz="2000" dirty="0" err="1">
                <a:solidFill>
                  <a:schemeClr val="tx2"/>
                </a:solidFill>
              </a:rPr>
              <a:t>chaque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groupe</a:t>
            </a:r>
            <a:r>
              <a:rPr lang="en-US" sz="2000" dirty="0">
                <a:solidFill>
                  <a:schemeClr val="tx2"/>
                </a:solidFill>
              </a:rPr>
              <a:t> 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2"/>
                </a:solidFill>
              </a:rPr>
              <a:t>Décideurs</a:t>
            </a:r>
            <a:r>
              <a:rPr lang="en-US" sz="2000" dirty="0">
                <a:solidFill>
                  <a:schemeClr val="tx2"/>
                </a:solidFill>
              </a:rPr>
              <a:t> : </a:t>
            </a:r>
            <a:r>
              <a:rPr lang="en-US" sz="2000" dirty="0" err="1">
                <a:solidFill>
                  <a:schemeClr val="tx2"/>
                </a:solidFill>
              </a:rPr>
              <a:t>Coûts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risques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vue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d'ensemble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tx2"/>
                </a:solidFill>
              </a:rPr>
              <a:t>Développeurs</a:t>
            </a:r>
            <a:r>
              <a:rPr lang="en-US" sz="2000" dirty="0">
                <a:solidFill>
                  <a:schemeClr val="tx2"/>
                </a:solidFill>
              </a:rPr>
              <a:t> : </a:t>
            </a:r>
            <a:r>
              <a:rPr lang="en-US" sz="2000" dirty="0" err="1">
                <a:solidFill>
                  <a:schemeClr val="tx2"/>
                </a:solidFill>
              </a:rPr>
              <a:t>Détails</a:t>
            </a:r>
            <a:r>
              <a:rPr lang="en-US" sz="2000" dirty="0">
                <a:solidFill>
                  <a:schemeClr val="tx2"/>
                </a:solidFill>
              </a:rPr>
              <a:t> techniques, standards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/>
                </a:solidFill>
              </a:rPr>
              <a:t>Équipes Métier </a:t>
            </a:r>
            <a:r>
              <a:rPr lang="en-US" sz="2000" dirty="0">
                <a:solidFill>
                  <a:schemeClr val="tx2"/>
                </a:solidFill>
              </a:rPr>
              <a:t>: </a:t>
            </a:r>
            <a:r>
              <a:rPr lang="en-US" sz="2000" dirty="0" err="1">
                <a:solidFill>
                  <a:schemeClr val="tx2"/>
                </a:solidFill>
              </a:rPr>
              <a:t>Fonctionnalités</a:t>
            </a:r>
            <a:r>
              <a:rPr lang="en-US" sz="2000" dirty="0">
                <a:solidFill>
                  <a:schemeClr val="tx2"/>
                </a:solidFill>
              </a:rPr>
              <a:t>, processus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6839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41960-9B12-4A10-F4C0-C9223E0FA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C56CB7A-46B7-1942-1AD0-103A820EE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Cohérence</a:t>
            </a:r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36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Vues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FAEA53A-A461-2F8F-ADDD-D2F8B105342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Points de vigilance 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Correspondance</a:t>
            </a:r>
            <a:r>
              <a:rPr lang="en-US" sz="2000" dirty="0">
                <a:solidFill>
                  <a:schemeClr val="tx2"/>
                </a:solidFill>
              </a:rPr>
              <a:t> entre </a:t>
            </a:r>
            <a:r>
              <a:rPr lang="en-US" sz="2000" dirty="0" err="1">
                <a:solidFill>
                  <a:schemeClr val="tx2"/>
                </a:solidFill>
              </a:rPr>
              <a:t>vues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Traçabilité</a:t>
            </a:r>
            <a:r>
              <a:rPr lang="en-US" sz="2000" dirty="0">
                <a:solidFill>
                  <a:schemeClr val="tx2"/>
                </a:solidFill>
              </a:rPr>
              <a:t> des </a:t>
            </a:r>
            <a:r>
              <a:rPr lang="en-US" sz="2000" dirty="0" err="1">
                <a:solidFill>
                  <a:schemeClr val="tx2"/>
                </a:solidFill>
              </a:rPr>
              <a:t>composants</a:t>
            </a:r>
            <a:endParaRPr lang="en-US" sz="2000" dirty="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Alignement</a:t>
            </a:r>
            <a:r>
              <a:rPr lang="en-US" sz="2000" dirty="0">
                <a:solidFill>
                  <a:schemeClr val="tx2"/>
                </a:solidFill>
              </a:rPr>
              <a:t> des </a:t>
            </a:r>
            <a:r>
              <a:rPr lang="en-US" sz="2000" dirty="0" err="1">
                <a:solidFill>
                  <a:schemeClr val="tx2"/>
                </a:solidFill>
              </a:rPr>
              <a:t>contraintes</a:t>
            </a:r>
            <a:endParaRPr lang="en-US" sz="20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60972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600505-381B-19B9-2906-7ED0C4CA2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8FCA55-8C82-150E-E994-1C12CF1C9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/>
              <a:t>Quelques pattern utiles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EB4B969-5D08-A2BD-0E82-B9566405A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4984813" cy="2057289"/>
          </a:xfrm>
          <a:noFill/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pic>
        <p:nvPicPr>
          <p:cNvPr id="32" name="Picture 31" descr="Motif continu de fleur dans les tons bleu, vert et marron sur une surface blanche">
            <a:extLst>
              <a:ext uri="{FF2B5EF4-FFF2-40B4-BE49-F238E27FC236}">
                <a16:creationId xmlns:a16="http://schemas.microsoft.com/office/drawing/2014/main" id="{92412948-1412-8174-A70C-2459C5B6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0" r="1" b="4017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88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FE062-F2D3-A47D-5D5E-F9145622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Vidéo 26" descr="Personne faisant du ballet">
            <a:extLst>
              <a:ext uri="{FF2B5EF4-FFF2-40B4-BE49-F238E27FC236}">
                <a16:creationId xmlns:a16="http://schemas.microsoft.com/office/drawing/2014/main" id="{8BD1004B-29F0-2BA2-F5B2-E27536825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CCE3F8-549F-60BA-F444-6DAF5108A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Chorégraphie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C585A99-D4B5-CBED-D465-CD972CC62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28AD3-0B3C-B002-20E1-4E4DD1972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7A5464-67BC-3847-E66F-8E975BA22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F4E47-18AA-B1FA-D267-D2F9DB73FE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12BE64-A04B-D075-1584-75CFDC906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96326E-0988-85A4-37E7-F5890D82D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235998-9E33-42A5-4C69-A3EB5994EA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7427C-34B8-A9DA-0502-74ADADA3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F9E902-394E-7D58-CE2D-E9348B951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93EF75-2070-9898-1387-CBA4A437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Qu’est-ce que la Chorégraphie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68BFC1-B451-AD22-EA5B-4AF4367C95E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Définition</a:t>
            </a:r>
            <a:r>
              <a:rPr lang="fr-FR" sz="2000" dirty="0"/>
              <a:t> : Modèle de conception où plusieurs services partagent la logique de flux de travail.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Idée-clé</a:t>
            </a:r>
            <a:r>
              <a:rPr lang="fr-FR" sz="2000" dirty="0"/>
              <a:t> : Aucun orchestrateur central ; chaque composant « sait » ce qu’il doit faire et communique via un bus de messages ou un mécanisme éditeur-abonné (pub/</a:t>
            </a:r>
            <a:r>
              <a:rPr lang="fr-FR" sz="2000" dirty="0" err="1"/>
              <a:t>sub</a:t>
            </a:r>
            <a:r>
              <a:rPr lang="fr-FR" sz="2000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Contexte</a:t>
            </a:r>
            <a:r>
              <a:rPr lang="fr-FR" sz="2000" dirty="0"/>
              <a:t> : Souvent utilisé dans des architectures </a:t>
            </a:r>
            <a:r>
              <a:rPr lang="fr-FR" sz="2000" dirty="0" err="1"/>
              <a:t>microservices</a:t>
            </a:r>
            <a:r>
              <a:rPr lang="fr-FR" sz="2000" dirty="0"/>
              <a:t> pour répartir la responsabilité des opérations.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186B06-ACB2-C725-3CD0-8FA52A618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7DA637D-8216-88AB-E164-83CE4FDA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28F7D8-0110-4F58-F671-6EE1D5061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C525A6-E1A7-8BA0-32FA-A170AD5C5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DC93D1-C55B-FDC6-49FC-2C0D57DA4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9669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2A452-C1D5-6144-EF03-996DF3C3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5785C0-6C84-8C34-7BE0-4638E7082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1F98C3-0A7A-2765-8BA7-980F16E2B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EEA6B7-9239-3195-E773-8D5A534BC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8D9012-FF32-3DA7-86ED-3755C8759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365C1E1-4377-CCC9-EA5E-FE01F10B3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1B32E4-1B70-8FED-1978-FB9C0FAA3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4DBA21-04E4-8598-2D9B-16F06FA80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88B25D6-0910-C363-4F8C-098AE7486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Principe de la Chorégraphie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62D5D1-1C32-1893-AFD9-6CD5E31AE42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sz="2000" b="1" dirty="0"/>
              <a:t>Décentralisation </a:t>
            </a:r>
            <a:r>
              <a:rPr lang="fr-FR" sz="2000" dirty="0"/>
              <a:t>: </a:t>
            </a:r>
          </a:p>
          <a:p>
            <a:r>
              <a:rPr lang="fr-FR" sz="2000" dirty="0"/>
              <a:t>Chaque service décide des actions à exécuter suite aux événements reçus.</a:t>
            </a:r>
          </a:p>
          <a:p>
            <a:r>
              <a:rPr lang="fr-FR" sz="2000" b="1" dirty="0"/>
              <a:t>Communication via un bus de messages :</a:t>
            </a:r>
          </a:p>
          <a:p>
            <a:r>
              <a:rPr lang="fr-FR" sz="2000" b="1" dirty="0"/>
              <a:t>Services = </a:t>
            </a:r>
            <a:r>
              <a:rPr lang="fr-FR" sz="2000" dirty="0"/>
              <a:t>éditeurs ou abonnés.</a:t>
            </a:r>
          </a:p>
          <a:p>
            <a:r>
              <a:rPr lang="fr-FR" sz="2000" dirty="0"/>
              <a:t>« Fire and </a:t>
            </a:r>
            <a:r>
              <a:rPr lang="fr-FR" sz="2000" dirty="0" err="1"/>
              <a:t>forget</a:t>
            </a:r>
            <a:r>
              <a:rPr lang="fr-FR" sz="2000" dirty="0"/>
              <a:t> » : un service publie un message, d’autres services réagissent s’ils sont abonnés.</a:t>
            </a:r>
          </a:p>
          <a:p>
            <a:r>
              <a:rPr lang="fr-FR" sz="2000" b="1" dirty="0"/>
              <a:t>Pas de logique métier globale centralisée :</a:t>
            </a:r>
          </a:p>
          <a:p>
            <a:r>
              <a:rPr lang="fr-FR" sz="2000" dirty="0"/>
              <a:t>Les services implémentent leur propre logique de décision et de traitement.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3C6FBE-5C04-B8B7-C908-AF407691A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65A594-EE75-D7EF-7EBA-0B867D243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CD277BC-0DA2-CD87-96A1-115F2813E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A79A368-6232-BB4E-FF87-A3C872B45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2105684-6BC0-79FB-4D49-5E7D7FFB2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391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CD3F3E-0E98-B58A-59B0-A444F942F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5AA47CD-0F9F-5A3F-0309-75519FA76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61D94C-DECF-9CD4-7FC6-F65C177D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F4EAA9-940D-A1D3-ABF1-7EFBA0640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FAD942-E6D2-F9E9-93AC-1BC55267E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810C1E-99E5-4E36-59B0-7969F327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52549DA-7549-95F8-9FFC-BA6FEE0CD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ADE949-3C5A-41E9-CE72-6B8DE07A7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5AF7443-E379-9037-D64F-1704B5F1D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D801CFF-D563-D7F4-5303-7A90B6A62C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92826" y="2979335"/>
            <a:ext cx="8072284" cy="3244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800" b="1" dirty="0"/>
              <a:t>Analyse de la Qualité du Code</a:t>
            </a:r>
          </a:p>
          <a:p>
            <a:endParaRPr lang="fr-FR" sz="1800" b="1" dirty="0"/>
          </a:p>
          <a:p>
            <a:r>
              <a:rPr lang="fr-FR" sz="1800" b="1" dirty="0"/>
              <a:t>Détection des bugs </a:t>
            </a:r>
            <a:r>
              <a:rPr lang="fr-FR" sz="1800" dirty="0"/>
              <a:t>: Identifie les erreurs susceptibles de provoquer des défaillances.</a:t>
            </a:r>
          </a:p>
          <a:p>
            <a:r>
              <a:rPr lang="fr-FR" sz="1800" b="1" dirty="0"/>
              <a:t>Code </a:t>
            </a:r>
            <a:r>
              <a:rPr lang="fr-FR" sz="1800" b="1" dirty="0" err="1"/>
              <a:t>smells</a:t>
            </a:r>
            <a:r>
              <a:rPr lang="fr-FR" sz="1800" b="1" dirty="0"/>
              <a:t> </a:t>
            </a:r>
            <a:r>
              <a:rPr lang="fr-FR" sz="1800" dirty="0"/>
              <a:t>: Met en évidence les pratiques qui réduisent la maintenabilité du code.</a:t>
            </a:r>
          </a:p>
          <a:p>
            <a:r>
              <a:rPr lang="fr-FR" sz="1800" b="1" dirty="0"/>
              <a:t>Complexité cyclomatique </a:t>
            </a:r>
            <a:r>
              <a:rPr lang="fr-FR" sz="1800" dirty="0"/>
              <a:t>: Analyse la complexité du code pour aider à simplifier et améliorer sa lisibilité.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C47CFE-7B69-52F0-670E-20990ADE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E865B2-5500-BB62-D7D8-3AF4742A9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A8B94B-6B9A-3D85-CD36-72234753D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64A37EB-48FB-9F01-973B-6C1DA7999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5686F8-2BFC-9B78-9156-76D049CC9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09908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C0E847-27B3-1B3D-1CEA-23883F1F0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C3D6DA-6128-402A-31AE-BDB03357A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31A88-1D8C-B411-3365-2E2779C6B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DCBB2F-5A27-24CD-F292-B2EDBA467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C100DC-7B0D-DB5C-4951-1650A8D84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ECBD72-0D46-86BC-98D6-6809DF277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231428-B620-A130-4614-CB2E7569E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0AB04F1-C743-A5BC-86AA-19E683395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BE6490E-FE82-93D8-4B48-1DDC06295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Exemple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B2DD34-721F-CC73-E04D-30394CE210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lang="fr-FR" sz="20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5D575-187C-35AC-39A6-568FBDA70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00DD4B-5BD5-34E2-ECBA-AC8B871F1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4234D53-F334-DA1C-7688-BEA72F19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5F20202-A798-1112-3EE5-0F29D802E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44CFBF-C2F4-0241-8ED4-5321628C3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083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60AB84-AA9E-B264-B31C-7F88A598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8821E9-0E14-6983-484F-5FD24AFC6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066A7B-EF8B-5DDA-FDB8-17705AC5D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9B34FB-E611-3127-14CC-54ED222AA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422B0C-026A-0E47-BB28-5CD662F5D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F605164-5636-45E1-B074-9089E8283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1AEED6-944C-3264-41D8-CE14CEA10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FEC9CCB-6795-E38D-A1DC-46545B931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1131387-F4CA-E925-105B-5822F9D1F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Avantages de la Chorégraphie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1B486F-7B79-4AC2-40B0-785AD11E68D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fr-FR" sz="2000" b="1" dirty="0"/>
              <a:t>Couplage Faible </a:t>
            </a:r>
            <a:r>
              <a:rPr lang="fr-FR" sz="2000" dirty="0"/>
              <a:t>: Chaque service est autonome et ne dépend pas d’un contrôleur unique.</a:t>
            </a:r>
          </a:p>
          <a:p>
            <a:r>
              <a:rPr lang="fr-FR" sz="2000" b="1" dirty="0"/>
              <a:t>Évolutivité</a:t>
            </a:r>
            <a:r>
              <a:rPr lang="fr-FR" sz="2000" dirty="0"/>
              <a:t> : Facilité d’ajouter ou de retirer des services sans impacter un orchestrateur central.</a:t>
            </a:r>
          </a:p>
          <a:p>
            <a:r>
              <a:rPr lang="fr-FR" sz="2000" b="1" dirty="0"/>
              <a:t>Résilience</a:t>
            </a:r>
            <a:r>
              <a:rPr lang="fr-FR" sz="2000" dirty="0"/>
              <a:t> : Pas de point unique de défaillance (chaque service porte sa responsabilité).</a:t>
            </a:r>
          </a:p>
          <a:p>
            <a:r>
              <a:rPr lang="fr-FR" sz="2000" b="1" dirty="0"/>
              <a:t>Parfait pour les architectures « </a:t>
            </a:r>
            <a:r>
              <a:rPr lang="fr-FR" sz="2000" b="1" dirty="0" err="1"/>
              <a:t>event-driven</a:t>
            </a:r>
            <a:r>
              <a:rPr lang="fr-FR" sz="2000" b="1" dirty="0"/>
              <a:t> </a:t>
            </a:r>
            <a:r>
              <a:rPr lang="fr-FR" sz="2000" dirty="0"/>
              <a:t>» : Les services réagissent aux événements plutôt qu’à des appels directs.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51B98B-E7CC-7D3F-A5E6-36CFDD7B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A17FC7-AB5F-0B47-4ABB-77997FA2F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E0F22F-1840-0588-E64A-E168C6F2D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94DD1AF-6BAC-1A66-3BD9-6149B9B2A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739585-6A88-E60E-9AFA-47983FB60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7612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1F7F72-6807-8987-A6B6-43B092FAD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1ABC59-F1FD-D86E-8A0B-2B375C964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75D02-B2A2-8264-93B0-90C371166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06A5A3-4A0A-B648-A60D-92FB246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7CCEB77-5C02-C07D-EA52-D88C190CA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32C7E1-321A-E27E-C06F-B766B5A79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E2909B-8B68-3108-C224-1631615C7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D99F0A-CFA7-AE6C-B3B1-E63E90FC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9C37F87-71C2-0D67-4050-3FFDC4885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Inconvénients et Défis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22A7F9F-3B42-5744-852E-87B27EAD358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fr-FR" sz="2000" b="1" dirty="0"/>
              <a:t>Gestion des Échecs Complexe :</a:t>
            </a:r>
          </a:p>
          <a:p>
            <a:r>
              <a:rPr lang="fr-FR" sz="2000" dirty="0"/>
              <a:t>Compensations distribuées, risques de défaillance en cascade.</a:t>
            </a:r>
          </a:p>
          <a:p>
            <a:r>
              <a:rPr lang="fr-FR" sz="2000" b="1" dirty="0"/>
              <a:t>Séquençage et Coordination :</a:t>
            </a:r>
          </a:p>
          <a:p>
            <a:r>
              <a:rPr lang="fr-FR" sz="2000" dirty="0"/>
              <a:t>Difficile si une action doit se produire après deux ou trois opérations spécifiques.</a:t>
            </a:r>
          </a:p>
          <a:p>
            <a:r>
              <a:rPr lang="fr-FR" sz="2000" b="1" dirty="0"/>
              <a:t>Traçage et Observabilité :</a:t>
            </a:r>
          </a:p>
          <a:p>
            <a:r>
              <a:rPr lang="fr-FR" sz="2000" dirty="0"/>
              <a:t>Plus de services impliqués → traçage distribué délicat (besoin d’outils de monitoring).</a:t>
            </a:r>
          </a:p>
          <a:p>
            <a:r>
              <a:rPr lang="fr-FR" sz="2000" b="1" dirty="0"/>
              <a:t>Croissance du Nombre de Services :</a:t>
            </a:r>
          </a:p>
          <a:p>
            <a:r>
              <a:rPr lang="fr-FR" sz="2000" dirty="0"/>
              <a:t>Flux de travail plus difficile à visualiser et à maintenir.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1424FF-F945-1A8A-BCF9-6547260E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827E35-7D5A-387E-9625-74E124BBF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DCF12E8-58A6-1F37-BC99-4D12076E0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83FCF3C-615D-53FF-BD2B-171080CA5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4A98F2-9B5C-20B2-D2D7-557AE94A5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9270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A1988-2DE9-B30B-287D-35C3417C1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E900B0-DA5F-4888-87EE-1F7259347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0E25C-FDED-7730-39AA-F43EC885F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1FEEE9-862B-3ECB-762D-2A2A4D7F5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1D61B5-0227-3660-B045-386B378AD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E428EF-2E34-09F9-4194-2C637AC1F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4A80792-9807-4B56-AD82-EF4B8F1AC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EE14ADA-05AF-CEB5-BD8C-DC49B96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29F2FA9-8F36-C45A-C3B2-4BC8EA2EA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5400" dirty="0"/>
              <a:t>Quand utiliser le Modèle de Chorégraphie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B418DF-2623-F07E-73D1-1AACE9D6EDC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fr-FR" sz="2000" b="1" dirty="0"/>
              <a:t>Opérations Faiblement Couplées et Autonomes :</a:t>
            </a:r>
          </a:p>
          <a:p>
            <a:r>
              <a:rPr lang="fr-FR" sz="2000" dirty="0"/>
              <a:t>Chaque service gère une tâche atomique.</a:t>
            </a:r>
          </a:p>
          <a:p>
            <a:r>
              <a:rPr lang="fr-FR" sz="2000" b="1" dirty="0"/>
              <a:t>Fréquence de Mises à Jour :</a:t>
            </a:r>
          </a:p>
          <a:p>
            <a:r>
              <a:rPr lang="fr-FR" sz="2000" dirty="0"/>
              <a:t>Les services sont mis à jour ou remplacés souvent (flexibilité requise).</a:t>
            </a:r>
          </a:p>
          <a:p>
            <a:r>
              <a:rPr lang="fr-FR" sz="2000" b="1" dirty="0"/>
              <a:t>Architectures Event-Driven / Sans Serveur :</a:t>
            </a:r>
          </a:p>
          <a:p>
            <a:r>
              <a:rPr lang="fr-FR" sz="2000" dirty="0"/>
              <a:t>Adapté à des fonctions </a:t>
            </a:r>
            <a:r>
              <a:rPr lang="fr-FR" sz="2000" dirty="0" err="1"/>
              <a:t>serverless</a:t>
            </a:r>
            <a:r>
              <a:rPr lang="fr-FR" sz="2000" dirty="0"/>
              <a:t> qui réagissent à des messages (ex. Azure </a:t>
            </a:r>
            <a:r>
              <a:rPr lang="fr-FR" sz="2000" dirty="0" err="1"/>
              <a:t>Functions</a:t>
            </a:r>
            <a:r>
              <a:rPr lang="fr-FR" sz="2000" dirty="0"/>
              <a:t>).</a:t>
            </a:r>
          </a:p>
          <a:p>
            <a:r>
              <a:rPr lang="fr-FR" sz="2000" b="1" dirty="0"/>
              <a:t>Scalabilité :</a:t>
            </a:r>
          </a:p>
          <a:p>
            <a:r>
              <a:rPr lang="fr-FR" sz="2000" dirty="0"/>
              <a:t>On veut éviter le goulot d’étranglement d’un orchestrateur unique.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CED65F-2DA9-E3C5-86E9-81F6B09D2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A41B8F-3BCD-E085-0EB6-06BEC1DE7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A1FF2-5A0D-8554-3558-5D53DCE5B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22DB4F-2779-097A-9888-CC228F5A6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B5289F-99E2-4381-A3C1-04F91DDB6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8045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DEAC7-AE2F-F2F2-5B90-D513D1A7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368F15-95B0-5710-C951-0EEC45337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24AC9-1586-8FB0-DB4E-E8599097E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B5A66E8-FD71-230D-B1EC-3AFABA06A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134EA55-A1D6-7DF1-AFBC-FAC47EEC6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4DEF83-205A-4CD5-A978-0079D19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25AFDD-67B2-8900-3802-276BC136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C53B207-02CA-B391-8B01-C05735518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2FA2A3A-F3E6-E657-9202-14F5CA78D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Quand Éviter ce Modèle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776899-9A02-1CC0-F1E2-81370E71D89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77500" lnSpcReduction="20000"/>
          </a:bodyPr>
          <a:lstStyle/>
          <a:p>
            <a:r>
              <a:rPr lang="fr-FR" sz="2000" b="1" dirty="0"/>
              <a:t>Logique Métier Complexe :</a:t>
            </a:r>
          </a:p>
          <a:p>
            <a:r>
              <a:rPr lang="fr-FR" sz="2000" dirty="0"/>
              <a:t>Un contrôleur central (orchestrateur) peut simplifier la coordination.</a:t>
            </a:r>
          </a:p>
          <a:p>
            <a:r>
              <a:rPr lang="fr-FR" sz="2000" b="1" dirty="0"/>
              <a:t>Nécessité de Consolider l’État :</a:t>
            </a:r>
          </a:p>
          <a:p>
            <a:r>
              <a:rPr lang="fr-FR" sz="2000" dirty="0"/>
              <a:t>Si on a besoin de consolider les résultats de tous les services dans un composant unique.</a:t>
            </a:r>
          </a:p>
          <a:p>
            <a:r>
              <a:rPr lang="fr-FR" sz="2000" b="1" dirty="0"/>
              <a:t>Communication Point à Point Inévitable :</a:t>
            </a:r>
          </a:p>
          <a:p>
            <a:r>
              <a:rPr lang="fr-FR" sz="2000" dirty="0"/>
              <a:t>Lorsque l’on dépend fortement de flux synchrones entre services.</a:t>
            </a:r>
          </a:p>
          <a:p>
            <a:r>
              <a:rPr lang="fr-FR" sz="2000" b="1" dirty="0"/>
              <a:t>Interopérabilité Limitée :</a:t>
            </a:r>
          </a:p>
          <a:p>
            <a:r>
              <a:rPr lang="fr-FR" sz="2000" dirty="0"/>
              <a:t>Ajouter de nouveaux services exige parfois d’importantes modifications dans la chorégraphie.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2DF31A-1DEB-87CF-7669-84C104D42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FD8AD2-2B32-6646-E794-406F67C2E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167787-86EC-F03F-42B2-6F3A63234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379115-BF16-BCDB-F4BC-938599E03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1D2468-5058-11FE-122C-F9E25E0EC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5819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8A404-BBB9-D9D5-57F4-53B16CB5A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453E563-6DA1-A3A3-ADA7-9C3E74C9E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2731" y="1542402"/>
            <a:ext cx="5186842" cy="2387918"/>
          </a:xfrm>
        </p:spPr>
        <p:txBody>
          <a:bodyPr anchor="b">
            <a:normAutofit/>
          </a:bodyPr>
          <a:lstStyle/>
          <a:p>
            <a:r>
              <a:rPr lang="fr-FR" sz="5200">
                <a:solidFill>
                  <a:schemeClr val="tx2"/>
                </a:solidFill>
              </a:rPr>
              <a:t>Orchestrateur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AB56A98-4FFA-0CC5-50B7-9543BDA21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35" y="4001587"/>
            <a:ext cx="5188034" cy="682079"/>
          </a:xfrm>
        </p:spPr>
        <p:txBody>
          <a:bodyPr>
            <a:normAutofit/>
          </a:bodyPr>
          <a:lstStyle/>
          <a:p>
            <a:endParaRPr lang="fr-FR">
              <a:solidFill>
                <a:schemeClr val="tx2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54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06BBFB-B2AA-E68C-3F8D-D9E0D857A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9A87A3-142C-CB3D-8F10-41BDFE584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4D4A07-8559-180F-71EB-84C8A2FE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70B60A-3EAA-FA37-6AAB-C3CC9AB97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D2F72CA-AD2C-2D08-815A-18C21B2B6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44B3882-1A17-7C58-2768-950B8A53D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02D8723-1F9B-4C01-B65D-94DCC7142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0B444D-6BA8-8D07-22F5-E3B064802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7E7D6E3-063B-30D3-870B-AB10EAE20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Qu’est-ce que l’Orchestrateur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B5810CA-BD12-3BC7-7C08-0DB9970352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2000" b="1" dirty="0"/>
              <a:t>Définition : </a:t>
            </a:r>
            <a:r>
              <a:rPr lang="fr-FR" sz="2000" dirty="0"/>
              <a:t>Un composant (service) central qui coordonne et gère le flux de travail entre plusieurs services.</a:t>
            </a:r>
          </a:p>
          <a:p>
            <a:r>
              <a:rPr lang="fr-FR" sz="2000" b="1" dirty="0"/>
              <a:t>Principe : </a:t>
            </a:r>
            <a:r>
              <a:rPr lang="fr-FR" sz="2000" dirty="0"/>
              <a:t>L’orchestrateur reçoit une requête, appelle les services appropriés dans l’ordre requis, et agrège éventuellement les résultats.</a:t>
            </a:r>
          </a:p>
          <a:p>
            <a:r>
              <a:rPr lang="fr-FR" sz="2000" b="1" dirty="0"/>
              <a:t>Objectif : </a:t>
            </a:r>
            <a:r>
              <a:rPr lang="fr-FR" sz="2000" dirty="0"/>
              <a:t>Simplifier la logique métier globale en centralisant le pilotage des étapes.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294519-451D-BEA7-A4FB-5F22DA699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452A45-2DA9-9C1F-ACFB-3AAA0FF49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ADC3417-A0A5-98B0-C53B-7F91D655E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F108500-408C-998B-F7E9-03E2C50A1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F623F9-4F30-655B-1236-F8565E3DB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74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7FA367-25CD-B249-A96B-8E1FDD42B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1EBFE7-D81A-EFAD-67BE-78F1721E9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EEC6D4-2E57-0578-E17F-EC0BCFA19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0B8E1F-7CDA-32BC-0053-0527DCE1E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F29381-D8A8-54AD-C40D-1CF8A79A3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34C7AC-3A42-D9C5-D6AA-242E7FF7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A2C3315-3F85-09CB-0589-2DDE72007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71A225-6139-BFB6-0C9E-2A828C0CC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739F12B-8233-A7FC-50BA-4370F582C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Qu’est-ce que l’Orchestrateur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B50B45-6777-6070-C5A8-7ED93CDD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84A75E5-CE9E-2EB5-B6FD-9930D7E5D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534EB95-C4EE-46CA-6BA7-0EBDD1BA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F4EAC8-1EA6-EB67-0774-ACDECC8D9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F5FF6E9-BE61-729B-7476-7EBDBF212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EA5C6F92-E5E1-56F6-C42E-F914AF202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Diagramme d’un flux de travail qui traite des requêtes à l’aide d’un orchestrateur central.">
            <a:extLst>
              <a:ext uri="{FF2B5EF4-FFF2-40B4-BE49-F238E27FC236}">
                <a16:creationId xmlns:a16="http://schemas.microsoft.com/office/drawing/2014/main" id="{4616C383-7947-688B-F2B1-357D0CF5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6" y="3003361"/>
            <a:ext cx="64674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063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9B7D8-5E22-CBAF-B35C-BF87840BC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948E6A-CD53-FBE6-D031-9AA3C00EF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D84-3A5A-E6D7-8B94-F1FB78866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D61AAE-713A-A0D8-DB5F-BAEBB34E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450419F-CC57-132D-4752-FCF20813B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401C297-8139-EED7-3825-554E99D07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2292D96-B8A2-4416-7EC7-351EDE42C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DA667C-A595-ECD2-5443-4EA9EB65C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3BBCB4E-C392-8768-134C-CFC543A63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Contexte et Problème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143AFFC-BCEE-0DE8-9CD3-93216AA5EC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fr-FR" sz="2000" b="1" dirty="0"/>
              <a:t>Systèmes Distribués :</a:t>
            </a:r>
          </a:p>
          <a:p>
            <a:r>
              <a:rPr lang="fr-FR" sz="2000" dirty="0"/>
              <a:t>Multiplication des services et interactions.</a:t>
            </a:r>
          </a:p>
          <a:p>
            <a:r>
              <a:rPr lang="fr-FR" sz="2000" dirty="0"/>
              <a:t>Besoin d’une vue globale du flux de travail (workflow).</a:t>
            </a:r>
          </a:p>
          <a:p>
            <a:r>
              <a:rPr lang="fr-FR" sz="2000" b="1" dirty="0"/>
              <a:t>Coordination Complexe :</a:t>
            </a:r>
          </a:p>
          <a:p>
            <a:r>
              <a:rPr lang="fr-FR" sz="2000" dirty="0"/>
              <a:t>Sans orchestrateur, on risque une chorégraphie incontrôlée ou difficile à maintenir.</a:t>
            </a:r>
          </a:p>
          <a:p>
            <a:r>
              <a:rPr lang="fr-FR" sz="2000" b="1" dirty="0"/>
              <a:t>Centralisation :</a:t>
            </a:r>
          </a:p>
          <a:p>
            <a:r>
              <a:rPr lang="fr-FR" sz="2000" dirty="0"/>
              <a:t>Un orchestrateur sait « qui fait quoi » et « dans quel ordre ».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88366C-08B3-0BE0-2BBF-FFEC07F11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542DF11-ED9F-671F-35A0-5C3ED5818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76B519-076E-07E2-DEDD-8289EB96E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DBC41DF-CAE0-F66A-F886-D89A39FF0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CB07309-DB54-FA9E-9A29-B834F88E6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992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4EC867-D0ED-5AE3-24C3-659394823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9522A3-8029-E818-1524-D55E75C0F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AE56F-4B01-840D-1D54-530E5272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99B0B3-C305-0BAB-FA9C-CADAB19D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813109E-675E-8687-AA9E-852F03F44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B42B680-3AAD-D1A7-EBF3-171C685F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A4E4F0-10C5-6744-EB89-EA40881A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6ECB22-BF82-EF0B-4942-FB4853E9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321CE8B-CD22-916F-37E4-BCAFA11F6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991261"/>
            <a:ext cx="94274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Pourquoi un Orchestrateur ?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A013B6-9DA4-DA48-3316-F8609F0750A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sz="2000" b="1" dirty="0"/>
              <a:t>Vue d’ensemble :</a:t>
            </a:r>
          </a:p>
          <a:p>
            <a:r>
              <a:rPr lang="fr-FR" sz="2000" dirty="0"/>
              <a:t>Gérer la séquence des appels et des validations.</a:t>
            </a:r>
          </a:p>
          <a:p>
            <a:r>
              <a:rPr lang="fr-FR" sz="2000" b="1" dirty="0"/>
              <a:t>Réduction du Couplage Direct entre services :</a:t>
            </a:r>
          </a:p>
          <a:p>
            <a:r>
              <a:rPr lang="fr-FR" sz="2000" dirty="0"/>
              <a:t>Les services n’ont pas besoin de se connaître les uns les autres ; ils communiquent avec l’orchestrateur.</a:t>
            </a:r>
          </a:p>
          <a:p>
            <a:r>
              <a:rPr lang="fr-FR" sz="2000" b="1" dirty="0"/>
              <a:t>Gestion des Erreurs Simplifiée :</a:t>
            </a:r>
          </a:p>
          <a:p>
            <a:r>
              <a:rPr lang="fr-FR" sz="2000" dirty="0"/>
              <a:t>Logique de compensation ou de </a:t>
            </a:r>
            <a:r>
              <a:rPr lang="fr-FR" sz="2000" dirty="0" err="1"/>
              <a:t>retry</a:t>
            </a:r>
            <a:r>
              <a:rPr lang="fr-FR" sz="2000" dirty="0"/>
              <a:t> centralisée.</a:t>
            </a:r>
          </a:p>
          <a:p>
            <a:r>
              <a:rPr lang="fr-FR" sz="2000" b="1" dirty="0"/>
              <a:t>Tests et Débogage :</a:t>
            </a:r>
          </a:p>
          <a:p>
            <a:r>
              <a:rPr lang="fr-FR" sz="2000" dirty="0"/>
              <a:t>Un point d’entrée unique facilite l’observabilité.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27E0C1-120C-791A-A831-545AB8BD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27E774-7B74-5392-A16E-3B0FBC1BDC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FD8A03-050B-C882-70F4-C02D7ACB8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A32361-50DC-BAC9-EDD7-34F858571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069CEB4-9C7D-82BF-7DEF-A618291AE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945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1AC00-2241-F2D6-075B-1CEB933A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627204-729B-AFC4-426C-C4AB739B2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7C2101-A492-91A2-AE7B-888D654A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04F3E6-EB96-38F5-CCAA-FAC31F73A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325B974-63AE-AD3B-6903-CE3FE17F8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826B3A-854F-5061-5B52-85DEADE9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73A2039-6179-094F-B701-61B07DBEB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74A760-1768-E32C-7CD3-A1F853511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B950D0A-43E1-466E-EB2D-AF45D5B84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36B662-8893-5181-573A-7F6E18A405C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Sécurité</a:t>
            </a:r>
          </a:p>
          <a:p>
            <a:endParaRPr lang="fr-FR" sz="1200" b="1" u="sng" dirty="0"/>
          </a:p>
          <a:p>
            <a:r>
              <a:rPr lang="fr-FR" sz="1200" b="1" dirty="0"/>
              <a:t>Vulnérabilités : </a:t>
            </a:r>
            <a:r>
              <a:rPr lang="fr-FR" sz="1200" dirty="0"/>
              <a:t>Détecte les failles de sécurité dans le code, comme les injections SQL ou les failles XSS.</a:t>
            </a:r>
          </a:p>
          <a:p>
            <a:r>
              <a:rPr lang="fr-FR" sz="1200" b="1" dirty="0"/>
              <a:t>Hotspots de sécurité : </a:t>
            </a:r>
            <a:r>
              <a:rPr lang="fr-FR" sz="1200" dirty="0"/>
              <a:t>Identifie les zones à haut risque nécessitant une révision humaine.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F603FE-8485-DD46-AC62-A692783C7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8F33E0F-2D1E-CCA8-EC00-84EA9F97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89C0E6-E15C-00FD-030D-B8F5D0EE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FC82E-E2C7-31FC-07A2-ABBA309F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6B4C92-C3D9-BF3D-AF34-D377083A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623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96F11-D9BC-9E35-FB03-E4C80310E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6E183B-FEC1-9979-4B13-8830703E7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1EC32F-D9EA-5A95-C404-2471113EA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E95637-B75B-6DF7-1B67-683BC699D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E651081-0084-AFC4-DDB5-07C0F83F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8E0E7A-8297-C4DE-3AF2-006530F23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FB05643-E212-D9B2-6106-E34E1D248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A03423-DEAD-6F7B-30B4-6698AB924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DF1B139-F0CC-50D4-34AD-BF24ADE43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Schéma de l’Orchestrateur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5BD46-D696-9946-A4AB-91C2048FDA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2000" dirty="0"/>
              <a:t>Client envoie une requête à l’orchestrateur.</a:t>
            </a:r>
          </a:p>
          <a:p>
            <a:r>
              <a:rPr lang="fr-FR" sz="2000" dirty="0"/>
              <a:t>Orchestrateur déclenche les services ciblés (A, B, C...) dans un ordre défini.</a:t>
            </a:r>
          </a:p>
          <a:p>
            <a:r>
              <a:rPr lang="fr-FR" sz="2000" dirty="0"/>
              <a:t>Services s’exécutent et renvoient leurs résultats.</a:t>
            </a:r>
          </a:p>
          <a:p>
            <a:r>
              <a:rPr lang="fr-FR" sz="2000" dirty="0"/>
              <a:t>Orchestrateur compile les réponses (s’il y a lieu) et renvoie l’état final ou poursuit le workflow.</a:t>
            </a:r>
          </a:p>
          <a:p>
            <a:r>
              <a:rPr lang="fr-FR" sz="2000" dirty="0"/>
              <a:t>(Insérez un diagramme montrant l’orchestrateur au centre, et les services autour.)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D0E729-29B2-7EDB-476F-CC3BBD69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4BE6D1-23F7-513B-8448-58930CDFD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618D57-0B3D-0682-A5E6-03D514194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9EDB9D-1EF3-342D-057A-EF023789F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DC30F6B-58A2-6C4C-B6CC-577D5A6A4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5341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D35B0-E5FE-FF8E-053A-6D67813D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05A1AF-B514-205E-97E9-E29BB54A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8233F-B00A-8D6D-9610-A2D1BEAC2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00D8CD-98DC-A0C6-080B-FC7E55E5B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EC4C69-141E-471E-BC3B-CF4EECB5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EDAC206-3BB7-5461-9311-D60C22E0F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150F62-CE9A-67BE-4953-DDAAFD190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6001CE-CE06-28F6-34D5-A5C8901FD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1596721-462A-B27D-BFE2-EAC287731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Avantages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C0EC53-EB04-D0C0-A75A-9B64EA08CC6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sz="2000" b="1" dirty="0"/>
              <a:t>Gestion Centralisée de la Logique Métier :</a:t>
            </a:r>
          </a:p>
          <a:p>
            <a:r>
              <a:rPr lang="fr-FR" sz="2000" dirty="0"/>
              <a:t>Facile à coder et comprendre la séquence générale.</a:t>
            </a:r>
          </a:p>
          <a:p>
            <a:r>
              <a:rPr lang="fr-FR" sz="2000" b="1" dirty="0"/>
              <a:t>Coordination Avancée :</a:t>
            </a:r>
          </a:p>
          <a:p>
            <a:r>
              <a:rPr lang="fr-FR" sz="2000" dirty="0"/>
              <a:t>Possibilité de brancher des étapes conditionnelles, boucles, parallélisation contrôlée, etc.</a:t>
            </a:r>
          </a:p>
          <a:p>
            <a:r>
              <a:rPr lang="fr-FR" sz="2000" b="1" dirty="0"/>
              <a:t>Ajout de Services :</a:t>
            </a:r>
          </a:p>
          <a:p>
            <a:r>
              <a:rPr lang="fr-FR" sz="2000" dirty="0"/>
              <a:t>L’orchestrateur peut intégrer de nouvelles étapes sans nécessiter de modification dans d’autres services.</a:t>
            </a:r>
          </a:p>
          <a:p>
            <a:r>
              <a:rPr lang="fr-FR" sz="2000" b="1" dirty="0"/>
              <a:t>Surveillance Simplifiée :</a:t>
            </a:r>
          </a:p>
          <a:p>
            <a:r>
              <a:rPr lang="fr-FR" sz="2000" dirty="0"/>
              <a:t>Un point unique pour collecter logs et métriques.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47E9BB-90C8-91A8-47D8-81C0FFBDE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AF2264-22E4-44BB-2E9D-796D7F6F1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7FF477-B657-1E87-75D7-6A649B1A5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525B66-8776-0798-019C-59F79FB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E00E576-DD0B-A191-92DC-F40E31AE6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770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3DAC9-C052-25AB-10A2-9832E557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03A2EB-5AD2-DD0A-1134-BC85F99F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0495DF-8185-0C72-45B6-81FCAF183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BAC1D6-8D19-72DD-2865-4EB6A194C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1BB1D08-157A-0751-7DFC-B1E002A84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32C7A81-8088-18F4-DC82-DEE774056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A55928-3BDA-AB54-AF70-52FD8D349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B463E54-0AAF-FDA5-D964-AA20A534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63AE95C-39A8-07CE-4018-CBD5643A8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Inconvénients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5EA97F-01B9-C76A-6A6F-0AE65AF668D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fr-FR" sz="2000" b="1" dirty="0"/>
              <a:t>Point Unique de Défaillance :</a:t>
            </a:r>
          </a:p>
          <a:p>
            <a:r>
              <a:rPr lang="fr-FR" sz="2000" dirty="0"/>
              <a:t>Si l’orchestrateur tombe, tout le workflow s’arrête.</a:t>
            </a:r>
          </a:p>
          <a:p>
            <a:r>
              <a:rPr lang="fr-FR" sz="2000" b="1" dirty="0"/>
              <a:t>Goulot d’Étranglement Potentiel :</a:t>
            </a:r>
          </a:p>
          <a:p>
            <a:r>
              <a:rPr lang="fr-FR" sz="2000" dirty="0"/>
              <a:t>Toutes les requêtes transitent par ce point.</a:t>
            </a:r>
          </a:p>
          <a:p>
            <a:r>
              <a:rPr lang="fr-FR" sz="2000" b="1" dirty="0"/>
              <a:t>Maintenance de l’Orchestrateur :</a:t>
            </a:r>
          </a:p>
          <a:p>
            <a:r>
              <a:rPr lang="fr-FR" sz="2000" dirty="0"/>
              <a:t>Toute la logique de flux étant centralisée, les modifications peuvent devenir lourdes (et critiques).</a:t>
            </a:r>
          </a:p>
          <a:p>
            <a:r>
              <a:rPr lang="fr-FR" sz="2000" b="1" dirty="0"/>
              <a:t>Couplage :</a:t>
            </a:r>
          </a:p>
          <a:p>
            <a:r>
              <a:rPr lang="fr-FR" sz="2000" dirty="0"/>
              <a:t>Le système repose fortement sur l’orchestrateur, ce qui peut limiter la modularité.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C50C55-96F6-2E83-8AE4-0395E14C7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8D364E-8E25-F16E-A4F3-11B23FBB6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9D7FDF-92EF-2E73-315A-361A57B9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5600D0-F4A7-2C13-2414-E6DA110DE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5C2B1C-A604-9213-1C5A-A41FA58B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9045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DBFEB-79D1-5E56-EA74-BF3B65C3D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3945B-37DF-7CA9-B02D-7980554A7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298E7-6EEC-6891-9F93-B04AD5EAF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5043B1-62FF-6B91-C66C-6A8170ACA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15ABDA-3733-EBFD-D75A-B7E81668A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16CB58-1B61-4B38-7245-93281B02E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957FA2-5EB1-504A-9E86-5141BDC2F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D11222-5A64-9ADF-6A40-4E5157BCC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021B882-4CF5-9885-2662-FF1603D2E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Gestion des Erreurs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574FC82-4BDB-E760-717C-6B7B4294A7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fr-FR" sz="2000" b="1" dirty="0" err="1"/>
              <a:t>Retry</a:t>
            </a:r>
            <a:r>
              <a:rPr lang="fr-FR" sz="2000" b="1" dirty="0"/>
              <a:t> Centralisé :</a:t>
            </a:r>
          </a:p>
          <a:p>
            <a:r>
              <a:rPr lang="fr-FR" sz="2000" dirty="0"/>
              <a:t>L’orchestrateur peut réessayer les opérations en cas d’échec transitoire.</a:t>
            </a:r>
          </a:p>
          <a:p>
            <a:r>
              <a:rPr lang="fr-FR" sz="2000" b="1" dirty="0"/>
              <a:t>Compensation :</a:t>
            </a:r>
          </a:p>
          <a:p>
            <a:r>
              <a:rPr lang="fr-FR" sz="2000" dirty="0"/>
              <a:t>En cas d’échec d’une étape critique, l’orchestrateur peut lancer des opérations de rollback sur les étapes déjà réussies (approche Saga).</a:t>
            </a:r>
          </a:p>
          <a:p>
            <a:r>
              <a:rPr lang="fr-FR" sz="2000" b="1" dirty="0"/>
              <a:t>Détection de Panne :</a:t>
            </a:r>
          </a:p>
          <a:p>
            <a:r>
              <a:rPr lang="fr-FR" sz="2000" dirty="0"/>
              <a:t>L’orchestrateur surveille l’état des services pour gérer les échecs (notifications, alarmes, etc.).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25971C-0416-CAE9-1D0B-1F876DB3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D18E78-32B8-5C47-B822-34A00DA96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3A8B8A-2021-31DC-12D0-0A958AEDD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17B7BE-6B57-28A8-55F4-A9DCF2512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CF3972F-7520-0B5D-2164-D9FDA56B9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148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3CB065-B349-E6FB-B606-F2C6EB6DA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6B447-353E-D116-D665-4C397BBA2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C2C108-6A91-B43F-5148-326BAE52E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27446-C9EF-2101-2D3C-9963DE980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5F95FB4-F84A-56A6-3117-A8E356B03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CB28D4-F9E2-558F-2D31-540423DD1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369819-E960-F22A-CBE4-47154583A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7F9512-BB60-6311-7DA2-478D3B7C7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0E78587-E015-56B5-5331-F74C5AAF2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8064" y="991261"/>
            <a:ext cx="664768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Quand (ne pas) utiliser l’orchestrateur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246B699-146B-02DB-5937-B3148FE0157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7116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2000" b="1" dirty="0"/>
              <a:t>À utiliser :</a:t>
            </a:r>
          </a:p>
          <a:p>
            <a:r>
              <a:rPr lang="fr-FR" sz="2000" dirty="0"/>
              <a:t>Processus métier complexes nécessitant un enchaînement déterministe (ex. validation de commande, facturation, notifications...).</a:t>
            </a:r>
          </a:p>
          <a:p>
            <a:r>
              <a:rPr lang="fr-FR" sz="2000" dirty="0"/>
              <a:t>Besoin de s’assurer qu’une seule entité maîtrise la logique de workflow.</a:t>
            </a:r>
          </a:p>
          <a:p>
            <a:r>
              <a:rPr lang="fr-FR" sz="2000" b="1" dirty="0"/>
              <a:t>À éviter :</a:t>
            </a:r>
          </a:p>
          <a:p>
            <a:r>
              <a:rPr lang="fr-FR" sz="2000" dirty="0"/>
              <a:t>Trop de services avec des interactions simples, où la chorégraphie peut suffire.</a:t>
            </a:r>
          </a:p>
          <a:p>
            <a:r>
              <a:rPr lang="fr-FR" sz="2000" dirty="0"/>
              <a:t>Risque de surcharger l’orchestrateur quand la scalabilité est critique.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2A737FC-F7FA-D61C-CF6B-9643F9063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99E798-B550-1110-220A-0BB80EE65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7B5204-00D8-D89B-D100-850385A1B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C8DBA9-9539-207C-0AF5-7A74989F1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741661-91F0-D84D-782A-4C0A9FC85D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842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767BFD-AB36-E289-24EA-B5D71F807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A14D93-A7EE-E8BF-C587-35A84041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26E0A2-95BC-FCB2-A994-4B39A0D66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7EC4A-8279-72A8-43E6-8799ECD1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F578C3-495A-4096-1A97-5141DA68A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DF0D8-CA49-E434-BA5D-FDD274789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E8F1F66-C2B2-E806-AA8C-3C453940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0FD6A0-0764-CEA2-7D6C-15557BF76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FDE8E82-BBFF-4D67-9F45-12F78979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991261"/>
            <a:ext cx="1219169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Comparaison Orchestrateur vs. Chorégraphie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C86BA-99D0-AC90-4EC1-F23B7A227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25E93F-4518-F507-7DEB-CC5256B9E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0594C8-7652-A0EC-317C-756ADDEDB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8832696-5BBC-395F-081C-FDAAD3791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94C1F6-499F-52F1-B0A0-80FC4388B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5B3DEA80-1D44-73B1-647B-BE803ACD0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761786"/>
              </p:ext>
            </p:extLst>
          </p:nvPr>
        </p:nvGraphicFramePr>
        <p:xfrm>
          <a:off x="1057275" y="2924822"/>
          <a:ext cx="10515600" cy="292608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55220318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03254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68774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b="1"/>
                        <a:t>Point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b="1"/>
                        <a:t>Orchestrateur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b="1"/>
                        <a:t>Chorégraphie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1395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/>
                        <a:t>Coordination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Centralisée, orchestrateur gère le workflow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Décentralisée, chaque service réagit à un événement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01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/>
                        <a:t>Complexité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Concentrée dans l’orchestrateur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Répartie dans chaque service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16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/>
                        <a:t>Scalabilité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Possibilité d’un goulot d’étranglement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Plus facile à faire évoluer (mais flux complexe)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228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b="1"/>
                        <a:t>Ajout d’un service</a:t>
                      </a:r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/>
                        <a:t>Géré par l’orchestrateur (mise à jour requise)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Ajout plus simple (service consomme/publie des événements)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39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21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E1919-6380-D70C-D955-C81D53C41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3BD3146-3828-579F-5EC8-6E94A5FEB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7A197D-06C8-DA49-A0CD-13965DC7E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3157080"/>
          </a:xfrm>
          <a:noFill/>
        </p:spPr>
        <p:txBody>
          <a:bodyPr>
            <a:normAutofit/>
          </a:bodyPr>
          <a:lstStyle/>
          <a:p>
            <a:pPr algn="l"/>
            <a:r>
              <a:rPr lang="fr-FR" sz="5200"/>
              <a:t>Circuit-breaker / Disjoncteur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4AB787-4417-EFFA-E725-961F76D9B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4984813" cy="2057289"/>
          </a:xfrm>
          <a:noFill/>
        </p:spPr>
        <p:txBody>
          <a:bodyPr>
            <a:normAutofit/>
          </a:bodyPr>
          <a:lstStyle/>
          <a:p>
            <a:pPr algn="l"/>
            <a:endParaRPr lang="fr-FR"/>
          </a:p>
        </p:txBody>
      </p:sp>
      <p:pic>
        <p:nvPicPr>
          <p:cNvPr id="5" name="Picture 4" descr="Électronique">
            <a:extLst>
              <a:ext uri="{FF2B5EF4-FFF2-40B4-BE49-F238E27FC236}">
                <a16:creationId xmlns:a16="http://schemas.microsoft.com/office/drawing/2014/main" id="{83484215-1026-CAC3-DC1A-192442F4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1" r="37775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7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F5A06-FC19-597E-B3CE-6187B5396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265CB0-9F25-599E-2655-B30719AE4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4FC699-6303-E67D-CA24-F94DB7333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56A2DC-26CA-4D4C-D1F5-565156882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B061991-F0FB-8C96-BC4D-75CA17AD8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5E810C-90A4-23D4-B556-CE6BDE7D5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47D43B-D521-69E5-C3CA-95C7BA067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D52A787-4BC8-C181-0B11-2E7E8A324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5A7C783-3D0A-D7BE-C39E-34088C381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5400" dirty="0"/>
              <a:t>Objectif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2CA394-0380-F276-FA50-95B1A349F7C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Empêcher une application de répéter des appels destinés à échouer (ex. erreurs réseaux ou indisponibilité d’un service).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Permet de garder l’application réactive et d’éviter de saturer inutilement des ressources.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E1031B-D8F4-CE51-0B94-B9C7A2425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EFAE3-1583-FB7C-98E5-85897CA3B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29ACF-434E-C815-8015-BC5695122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014B5B-DE31-8C8C-1BAD-C3638A61E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9FED62E-C85F-DFAC-A884-517ED5B2C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5548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75E11-E4FB-8498-710F-CA8D359BD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7FE350-A5DB-70D3-557E-25159E3D9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AB68E-24E5-84FF-8426-A265EE84A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144E9C-8659-88F1-1393-4A32ACCB7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318D7-DF4B-2923-5AB4-8EA91323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8DF786-456B-7349-E35A-5C2F4F946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8DF2527-3CAD-59A3-1B84-D620E6B34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1814E8-F588-53D4-A218-4423AF959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1F8BF7D-1057-265A-806B-28CC30A4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Contexte et Problématique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95AF90-6B06-B6F5-8C37-FBB064BD8AC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Problème en environnement distribué</a:t>
            </a:r>
            <a:r>
              <a:rPr lang="fr-FR" sz="16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Échecs temporaires (connexion lente, délais d’attente, surcharges).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Échecs longs (pannes complètes, perte de connectivité).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Retry</a:t>
            </a:r>
            <a:r>
              <a:rPr lang="fr-FR" sz="1600" b="1" dirty="0"/>
              <a:t> vs</a:t>
            </a:r>
            <a:r>
              <a:rPr lang="fr-FR" sz="1200" b="1" dirty="0"/>
              <a:t>. </a:t>
            </a:r>
            <a:r>
              <a:rPr lang="fr-FR" sz="1600" b="1" dirty="0"/>
              <a:t>Disjoncteur</a:t>
            </a:r>
            <a:r>
              <a:rPr lang="fr-FR" sz="1200" dirty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La nouvelle tentative (</a:t>
            </a:r>
            <a:r>
              <a:rPr lang="fr-FR" sz="1600" dirty="0" err="1"/>
              <a:t>retry</a:t>
            </a:r>
            <a:r>
              <a:rPr lang="fr-FR" sz="1600" dirty="0"/>
              <a:t>) suppose que l’opération finira par réussir.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Le disjoncteur évite de tenter des opérations destinées à échouer probablement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C48850-408E-EDAC-DD1C-1FD7AF162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29F8E9B-CB36-831F-7AA7-E9C67E0D5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7353250-578C-4083-1699-2DB3102DD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40266B-93FB-B344-20BA-47A89B701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39D007A-BEDC-1DEC-69D6-E2AE2430B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8844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99A1B-878E-A253-08F1-8EB25E21D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4C63EF-405A-7139-032C-CDD20EF8A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8D854F-D9FD-A1E8-DF41-3D16D2432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165B4-7591-5A08-CB99-722594686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330C44-7953-AE0B-3040-75BAD0593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B105CA-99C3-4EEC-5EDD-161AF5DFB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16AA24A-2FCA-AC4D-10DF-BCEA7F166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4D02F88-5139-649A-BC57-0663F3F48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27AACBC-8785-F30F-0D7C-DDF073074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7924" y="991261"/>
            <a:ext cx="5754696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Contexte et Problématique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770FE7-2D1E-0D91-EC9E-084E23FDB5E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Problème en environnement distribué</a:t>
            </a:r>
            <a:r>
              <a:rPr lang="fr-FR" sz="16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Échecs temporaires (connexion lente, délais d’attente, surcharges).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Échecs longs (pannes complètes, perte de connectivité).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 err="1"/>
              <a:t>Retry</a:t>
            </a:r>
            <a:r>
              <a:rPr lang="fr-FR" sz="1600" b="1" dirty="0"/>
              <a:t> vs</a:t>
            </a:r>
            <a:r>
              <a:rPr lang="fr-FR" sz="1200" b="1" dirty="0"/>
              <a:t>. </a:t>
            </a:r>
            <a:r>
              <a:rPr lang="fr-FR" sz="1600" b="1" dirty="0"/>
              <a:t>Disjoncteur</a:t>
            </a:r>
            <a:r>
              <a:rPr lang="fr-FR" sz="1200" dirty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/>
              <a:t>La nouvelle tentative (</a:t>
            </a:r>
            <a:r>
              <a:rPr lang="fr-FR" sz="1600" dirty="0" err="1"/>
              <a:t>retry</a:t>
            </a:r>
            <a:r>
              <a:rPr lang="fr-FR" sz="1600" dirty="0"/>
              <a:t>) suppose que l’opération finira par réussir.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Le disjoncteur évite de tenter des opérations destinées à échouer probablement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D54DC9-5E39-BFD9-2211-DD8CA340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C69B489-0D3B-3BC5-AC30-3CDA43ADC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90BAC8B-163C-3684-0351-13FE98C37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D62439-26EC-12CF-8F28-BB61CCF09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CC62267-C2BA-2E56-AD47-7B9E70C32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40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B9789C-AE68-1295-0C68-54B2705B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036206-B1BC-E0D0-B766-99E56E9E6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B3CB6-0AEA-E856-1626-CE6EE2986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4ED5CF-C74F-1EC4-330B-3068C6FFF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3FF9D5-0E7A-0243-6845-CE037E868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D4C5B38-6ACA-5DEA-F537-71F314F1A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D994838-5898-1CBC-8349-37C8B8855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DDADBC-728D-DE9A-7ED4-79CE4CE53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707E129-523A-68CF-3370-6F1F9D2B5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993C79-DC71-1ED4-0622-71377C669C3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Maintenabilité</a:t>
            </a:r>
          </a:p>
          <a:p>
            <a:r>
              <a:rPr lang="fr-FR" sz="1600" b="1" dirty="0"/>
              <a:t>Dette technique</a:t>
            </a:r>
            <a:r>
              <a:rPr lang="fr-FR" sz="1600" dirty="0"/>
              <a:t> : Évalue le temps et l'effort nécessaires pour corriger les problèmes détectés.</a:t>
            </a:r>
          </a:p>
          <a:p>
            <a:endParaRPr lang="fr-FR" sz="1600" dirty="0"/>
          </a:p>
          <a:p>
            <a:r>
              <a:rPr lang="fr-FR" sz="1600" b="1" dirty="0"/>
              <a:t>Duplication de code</a:t>
            </a:r>
            <a:r>
              <a:rPr lang="fr-FR" sz="1600" dirty="0"/>
              <a:t> : Détecte et signale les sections de code dupliquées pour réduire la redondance.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322D40-091D-C273-E724-D90E1D1E7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77EAB4D-A34B-BD4D-397C-E0F2EF085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6EAE69-C241-C020-8320-416663646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72CD55D-5733-97F4-FFC0-3BEE30622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4774CE-DC0B-5EF6-8A1A-EAC144BC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14381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25349E-A1BD-615F-D554-6BC39B038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A9D2C7-D8F0-B8E0-F6D5-F6FDFEBB7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2BB799-52C2-DE73-E6B0-C7ED39A09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BB203B-0511-BF88-8216-B135A8FCF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E04F4A-0CB3-BE62-D6CF-DE6550D0F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5E1666-64F2-0EC4-1ED2-63C824BD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39FCC4-33E8-BDE2-442F-DD6422620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D1A093-909E-B842-26D3-ACACA8D88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7730786-842C-F4B6-DA71-C41D775A7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Pourquoi utiliser un Disjoncteur ?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D5BA42-22A1-CDB8-F8FF-E253E758879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Empêcher les défaillances en cascade</a:t>
            </a:r>
            <a:r>
              <a:rPr lang="fr-FR" sz="16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 Des tentatives répétées bloquent des ressources système (threads, mémoire, connexions).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 Peut aggraver l’instabilité et provoquer des pannes dans d’autres parties du système.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b="1" dirty="0"/>
              <a:t>Reconnaître rapidement l’état d’échec</a:t>
            </a:r>
            <a:r>
              <a:rPr lang="fr-FR" sz="1600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Échouer rapidement plutôt que d’attendre des délais d’expiration longs.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Libérer les ressources pour d’autres opérations susceptibles de réussir.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E27D0B-610D-C82C-F5C0-6A2E0BF1D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F034BC-988E-B956-2154-96AA3B552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14AA6F7-091F-0724-83F4-7089F9A0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5DCFF7A-5613-7BD1-CBFB-D65547E07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C8A317-5F4A-FFBC-3AA7-AA60ECCC4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6164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316CA-4422-087D-0A52-6E2671E9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636A11-1DDE-9C1E-B806-487F1D583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478590-DC2F-C315-017E-B8F486465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71C4B-CA8D-D42F-7710-2956099FA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C20764-BC5A-0B53-B4AE-2B6CD2B92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A03959-D138-1DAC-03BB-133B94F24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DCA127A-78ED-C400-538C-A9C0A8548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59B44C-285F-401B-F9BA-786DD54D5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5842DBE-8DE3-07BD-00A9-401E92C27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Principes de Fonctionnement</a:t>
            </a:r>
            <a:endParaRPr lang="en-US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504038-9050-1734-CAEC-50929EFB72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Disjoncteur = Proxy qui filtre les appels à une ressource risquant d’échouer.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Comptabilise les échecs récents pour décider d’autoriser ou non les nouvelles tentatives.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 3 états de base : Fermé, Ouvert, </a:t>
            </a:r>
            <a:r>
              <a:rPr lang="fr-FR" sz="1600" dirty="0" err="1"/>
              <a:t>Demi-ouvert</a:t>
            </a:r>
            <a:endParaRPr lang="fr-FR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C72306-9470-DFF7-70FB-CF5F4DA55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9E1B6D-8761-6E19-A789-9DAF9D3A7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992213-20CB-9CEA-EE0F-D250C474C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82D3BD-5057-008A-E533-2E28D365B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51C879-763D-7504-E558-D8209DAAB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2030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BBC08-8BF6-7A88-0020-B56CA7877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2BF67ED-1BEF-196E-7357-DF8F2C78D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02CD0-162A-CB43-BC0C-7D2F0CD4D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F4DE83-106C-36C6-C350-05555C2EF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2C3687-1AC8-8CE2-72D9-EDC92EA98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82BCB2D-19C6-6EF5-B2E4-C5F3175D8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D98AA5-1672-100A-F1CE-43F0ECF0B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8CC6C0-3183-783D-1E44-1886F6EBD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81321EC-985C-333E-05B5-73413AAB8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État Fermé (</a:t>
            </a:r>
            <a:r>
              <a:rPr lang="fr-FR" sz="3200" b="1" dirty="0" err="1"/>
              <a:t>Closed</a:t>
            </a:r>
            <a:r>
              <a:rPr lang="fr-FR" sz="3200" b="1" dirty="0"/>
              <a:t>)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37F99E-7B81-4E93-82AB-1725E20847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Hypothèse</a:t>
            </a:r>
            <a:r>
              <a:rPr lang="fr-FR" sz="1600" dirty="0"/>
              <a:t> : Tout fonctionne normalement.</a:t>
            </a:r>
          </a:p>
          <a:p>
            <a:r>
              <a:rPr lang="fr-FR" sz="1600" b="1" dirty="0"/>
              <a:t>Comportement</a:t>
            </a:r>
            <a:r>
              <a:rPr lang="fr-FR" sz="1600" dirty="0"/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Les appels passent au service.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On incrémente un compteur d’échecs si un appel échoue.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/>
              <a:t>Au-delà d’un seuil d’échecs sur un intervalle de temps, on bascule à Ouvert.</a:t>
            </a:r>
          </a:p>
          <a:p>
            <a:r>
              <a:rPr lang="fr-FR" sz="1600" b="1" dirty="0"/>
              <a:t>Déclenchement d’un minuteur </a:t>
            </a:r>
            <a:r>
              <a:rPr lang="fr-FR" sz="1600" dirty="0"/>
              <a:t>: Lors du basculement à Ouvert, un </a:t>
            </a:r>
            <a:r>
              <a:rPr lang="fr-FR" sz="1600" dirty="0" err="1"/>
              <a:t>timer</a:t>
            </a:r>
            <a:r>
              <a:rPr lang="fr-FR" sz="1600" dirty="0"/>
              <a:t> commence pour surveiller le passage futur en </a:t>
            </a:r>
            <a:r>
              <a:rPr lang="fr-FR" sz="1600" dirty="0" err="1"/>
              <a:t>Demi-ouvert</a:t>
            </a:r>
            <a:r>
              <a:rPr lang="fr-FR" sz="1600" dirty="0"/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848EB1-5F1C-E32F-E4C2-EB37B3D1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3C2771-3821-AA88-AA5F-53FAA7C93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6CE8506-F627-E361-43FA-7F6AEAE8C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CDB46D9-8A64-0E51-7D89-0E20168EE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7B52C4-E0CA-0E24-4D13-15D9D00DE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102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2C6898-5A1D-37DB-9637-6670C8BD5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ABF2A-F5CA-169E-65F6-66EDA6FDD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196E92-BF43-DB88-5B6E-9B4A551F1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931FED-646F-AFC4-B04F-D0BDBF2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A487ABB-0EBD-DEE1-1D67-04BEBA559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3395291-A95F-FAF7-5416-8CC3FDF3B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5D4224-9D2B-D744-083B-0A413177E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FFB2D4-0D9E-AA38-7FD3-676B3A29E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95836D-A9D7-0ECD-6637-A1775909E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État Ouvert (Open)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E72D2E5-C5E4-7ECF-E463-2FE12195C9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Hypothèse : </a:t>
            </a:r>
            <a:r>
              <a:rPr lang="fr-FR" sz="1600" dirty="0"/>
              <a:t>La ressource ou le service est probablement indisponible</a:t>
            </a:r>
            <a:r>
              <a:rPr lang="fr-FR" sz="1600" b="1" dirty="0"/>
              <a:t>.</a:t>
            </a:r>
          </a:p>
          <a:p>
            <a:r>
              <a:rPr lang="fr-FR" sz="1600" b="1" dirty="0"/>
              <a:t>Comportement :</a:t>
            </a:r>
          </a:p>
          <a:p>
            <a:r>
              <a:rPr lang="fr-FR" sz="1600" dirty="0"/>
              <a:t>Les appels échouent immédiatement (exception renvoyée).</a:t>
            </a:r>
          </a:p>
          <a:p>
            <a:r>
              <a:rPr lang="fr-FR" sz="1600" dirty="0"/>
              <a:t>Le disjoncteur attend qu’un délai s’écoule (minuteur) avant de passer en </a:t>
            </a:r>
            <a:r>
              <a:rPr lang="fr-FR" sz="1600" dirty="0" err="1"/>
              <a:t>Demi-ouvert</a:t>
            </a:r>
            <a:r>
              <a:rPr lang="fr-FR" sz="1600" dirty="0"/>
              <a:t>.</a:t>
            </a:r>
          </a:p>
          <a:p>
            <a:r>
              <a:rPr lang="fr-FR" sz="1600" b="1" dirty="0"/>
              <a:t>But : </a:t>
            </a:r>
            <a:r>
              <a:rPr lang="fr-FR" sz="1600" dirty="0"/>
              <a:t>Éviter de surcharger la ressource alors qu’elle est en panne prolongée.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0C0596-D3BD-4DBE-EB12-26AC2E45F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77261EA-6606-CE35-5BCA-5AD125005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119824-AC88-B3A0-9B73-CA3E3A19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B5550A5-48DE-863F-FB10-DB22FE289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143FB6-F2E1-6819-1153-3A88C2D0A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12604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15871-6BC0-FE32-4242-5366AFF68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233325-B9DF-32D8-779E-427D99976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2EA2D-D18A-F3D1-5FBF-F3BF9890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65B5F9-6AF5-9343-9FE8-3339D310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D54ED4-14E3-EE4C-F3D2-AD3E1F015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80FBF5-CEFF-7947-6766-4B72BF37F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0973D2C-C663-24B6-7331-A98890A7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4D1E306-1BC2-3463-FB07-1A2394653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71350B19-EC95-C1CC-512B-4012F7CE7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État Demi-Ouvert (Half-Open)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4653B5-B029-169D-0749-4CEE3342C7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Hypothèse : </a:t>
            </a:r>
            <a:r>
              <a:rPr lang="fr-FR" sz="1600" dirty="0"/>
              <a:t>Test de la remise en état du service.</a:t>
            </a:r>
          </a:p>
          <a:p>
            <a:r>
              <a:rPr lang="fr-FR" sz="1600" b="1" dirty="0"/>
              <a:t>Comportement :</a:t>
            </a:r>
          </a:p>
          <a:p>
            <a:r>
              <a:rPr lang="fr-FR" sz="1600" dirty="0"/>
              <a:t>Autorise un nombre limité d’appels.</a:t>
            </a:r>
          </a:p>
          <a:p>
            <a:r>
              <a:rPr lang="fr-FR" sz="1600" dirty="0"/>
              <a:t>Si ces appels réussissent, retour à Fermé (et remise à zéro du compteur d’échecs).</a:t>
            </a:r>
          </a:p>
          <a:p>
            <a:r>
              <a:rPr lang="fr-FR" sz="1600" dirty="0"/>
              <a:t>Si un appel échoue, retour à Ouvert et redémarrage du minuteur.</a:t>
            </a:r>
          </a:p>
          <a:p>
            <a:r>
              <a:rPr lang="fr-FR" sz="1600" b="1" dirty="0"/>
              <a:t>Avantage</a:t>
            </a:r>
            <a:r>
              <a:rPr lang="fr-FR" sz="1600" dirty="0"/>
              <a:t> : Ne pas inonder un service en cours de récupération.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EC9F86-4D4B-E7F3-A983-957B291DB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E898D0-37B7-F2BA-CA8C-678D31F3F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EE1659-87AA-EA36-F362-0568F2C2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0D7C84-6D6C-6EFC-C82F-74348D52B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3441C52-88CD-6D3B-E4BC-8298B5D6F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16052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16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FDC0D2D-9DB3-F698-4166-5BAA4E912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Pattern Saga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2095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C4D05-14EB-D4EB-27D5-41C22A49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8FD72E-8B35-3A45-049F-B5DD7CA52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B943B-C0D4-3ADD-1E96-0F9BF9B9E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F398B7-D201-5009-8E3A-37E26F0DD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3EFAFDF-4BF6-781A-6D85-04D0D49C1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A602555-637A-D9CC-E799-546B66E14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E503AA-E311-2B8E-483A-F9252AC2F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BB1F5D8-3389-A579-A2C9-B53E2154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DEEF582-8BA2-780B-6B0E-8C868FA01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/>
              <a:t>Pattern Saga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3CC1DC3-629C-F383-2099-90A57DEB7B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Définition : </a:t>
            </a:r>
            <a:r>
              <a:rPr lang="fr-FR" sz="1600" dirty="0"/>
              <a:t>Une Saga est une suite de transactions locales pour assurer la cohérence des données dans un système distribué.</a:t>
            </a:r>
          </a:p>
          <a:p>
            <a:r>
              <a:rPr lang="fr-FR" sz="1600" b="1" dirty="0"/>
              <a:t>Principe : </a:t>
            </a:r>
            <a:r>
              <a:rPr lang="fr-FR" sz="1600" dirty="0"/>
              <a:t>Chaque service effectue sa transaction et déclenche la suivante via des événements ou des messages. En cas d’échec, des transactions de compensation sont exécutées pour revenir à un état cohérent.</a:t>
            </a:r>
          </a:p>
          <a:p>
            <a:r>
              <a:rPr lang="fr-FR" sz="1600" b="1" dirty="0"/>
              <a:t>Objectif : </a:t>
            </a:r>
            <a:r>
              <a:rPr lang="fr-FR" sz="1600" dirty="0"/>
              <a:t>Gérer des transactions distribuées dans un environnement de </a:t>
            </a:r>
            <a:r>
              <a:rPr lang="fr-FR" sz="1600" dirty="0" err="1"/>
              <a:t>microservices</a:t>
            </a:r>
            <a:r>
              <a:rPr lang="fr-FR" sz="1600" dirty="0"/>
              <a:t>, là où les garanties ACID traditionnelles ne peuvent pas s’appliquer directement.</a:t>
            </a:r>
          </a:p>
          <a:p>
            <a:endParaRPr lang="fr-FR" sz="16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718442-BB5A-3902-8095-729EE233B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C905C0-A795-34C5-13AE-CFAC3F4C3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FA9C60-F0EC-7B82-C834-9E606194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5483259-3C9F-0EEE-E534-DA81DE780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0FACB5-5733-7BFA-C21D-B766D2522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C5D9423-7F70-ADE9-47D2-22EA8F2AC6AB}"/>
              </a:ext>
            </a:extLst>
          </p:cNvPr>
          <p:cNvSpPr txBox="1"/>
          <p:nvPr/>
        </p:nvSpPr>
        <p:spPr>
          <a:xfrm>
            <a:off x="-18230" y="5643631"/>
            <a:ext cx="12209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Atomicité : </a:t>
            </a:r>
            <a:r>
              <a:rPr lang="fr-FR" sz="1800" dirty="0"/>
              <a:t>toutes les transactions réussissent ou ne le font pas</a:t>
            </a:r>
          </a:p>
          <a:p>
            <a:r>
              <a:rPr lang="fr-FR" sz="1800" b="1" dirty="0"/>
              <a:t>Cohérence : </a:t>
            </a:r>
            <a:r>
              <a:rPr lang="fr-FR" sz="1800" dirty="0"/>
              <a:t>respect des règles de la DB (par exemple : clé étrangère)</a:t>
            </a:r>
          </a:p>
          <a:p>
            <a:r>
              <a:rPr lang="fr-FR" sz="1800" b="1" dirty="0"/>
              <a:t>Isolation : </a:t>
            </a:r>
            <a:r>
              <a:rPr lang="fr-FR" sz="1800" dirty="0"/>
              <a:t>garantit que 2 transactions simultanées laissent la DB dans le même que si elles avaient été séquentielles</a:t>
            </a:r>
          </a:p>
          <a:p>
            <a:r>
              <a:rPr lang="fr-FR" sz="1800" b="1" dirty="0"/>
              <a:t>Durabilité : </a:t>
            </a:r>
            <a:r>
              <a:rPr lang="fr-FR" sz="1800" dirty="0"/>
              <a:t>sauvegarde sur une mémoire non volatile</a:t>
            </a:r>
          </a:p>
        </p:txBody>
      </p:sp>
    </p:spTree>
    <p:extLst>
      <p:ext uri="{BB962C8B-B14F-4D97-AF65-F5344CB8AC3E}">
        <p14:creationId xmlns:p14="http://schemas.microsoft.com/office/powerpoint/2010/main" val="33674189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AD0B0-FB2C-8A79-0474-4C1F90D2B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C807F9-D793-A889-D3A6-A543BBBA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8C435-A337-0B29-6486-C21669CC9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8C9031-F027-80AA-12D7-50AF845E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15B33E-64E3-2794-7358-CFDE19008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3BDC81-0638-4737-588D-788EB9F63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883550-E76A-D3A5-3EA0-8B7AD40EA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CCADF4-5013-E744-186E-D58A431028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83469C2-B2B0-A286-6CCA-6257DA0F3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Contexte et Problématique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37FDC6-5656-838F-2BF3-E67FB869AEF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 err="1"/>
              <a:t>Microservices</a:t>
            </a:r>
            <a:r>
              <a:rPr lang="fr-FR" sz="1600" b="1" dirty="0"/>
              <a:t> et bases de données dédiées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Isolation des échecs, choix technologiques variés, scalabilité indépendante.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Mais : Cohérence entre services plus complexe (pas de transaction ACID globale).</a:t>
            </a:r>
          </a:p>
          <a:p>
            <a:r>
              <a:rPr lang="fr-FR" sz="1600" b="1" dirty="0"/>
              <a:t>Besoin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Mécanisme pour synchroniser et coordonner des mises à jour dans plusieurs services.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5CB824-9E84-39E2-173B-D4ED26F13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FAE95E9-057C-D814-ED3F-2E75F6119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90DC3F-B9BC-BB30-71EA-15ABF3C5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E3C08C0-6CA4-F9BF-1AAC-267E4DE71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DD424F-41D4-01C8-2DD4-52C203ACF9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5572203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B14EA-D796-202D-876D-C9B9F64F6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312AD6-96B6-87DE-D39D-81335D2F0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D72FFC-8FC2-C413-5332-06FB8933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CD562D-868A-AC0A-4E98-1228F83C1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B13BE1-1EAD-0D42-E57A-25CE1A1A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CE8E71F-D1C6-3E4F-8509-FE1DA8736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C8D77A4-871B-6E50-9157-77E75F768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355A5A7-5313-F7CB-59CE-40A3D3F6A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EAA42C5-04B6-F1DE-F5B1-0A43A29DC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Vision Globale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EEC3575-8BDE-6B5E-EC65-148E6287B12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Découpage : </a:t>
            </a:r>
            <a:r>
              <a:rPr lang="fr-FR" sz="1600" dirty="0"/>
              <a:t>Enchaînement de transactions locales dans différents services.</a:t>
            </a:r>
          </a:p>
          <a:p>
            <a:r>
              <a:rPr lang="fr-FR" sz="1600" b="1" dirty="0"/>
              <a:t>Coordination : </a:t>
            </a:r>
            <a:r>
              <a:rPr lang="fr-FR" sz="1600" dirty="0"/>
              <a:t>Chaque transaction publie un événement pour lancer la transaction suivante.</a:t>
            </a:r>
          </a:p>
          <a:p>
            <a:r>
              <a:rPr lang="fr-FR" sz="1600" b="1" dirty="0"/>
              <a:t>Compensation : </a:t>
            </a:r>
            <a:r>
              <a:rPr lang="fr-FR" sz="1600" dirty="0"/>
              <a:t>Si une étape échoue, on annule (compense) les étapes déjà validées pour garder la cohérence des données.</a:t>
            </a:r>
          </a:p>
          <a:p>
            <a:r>
              <a:rPr lang="fr-FR" sz="1600" b="1" dirty="0"/>
              <a:t>Exemple : </a:t>
            </a:r>
            <a:r>
              <a:rPr lang="fr-FR" sz="1600" dirty="0"/>
              <a:t>Réservation de voyage (Vol, Hôtel, Voiture) – si le vol échoue, on annule déjà la réservation d’hôtel.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C0FBA4-A44C-CDB8-FB82-8D562B58E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8104B9-4670-8028-AAB0-073EBE4E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9DFE18-4E71-BCD5-D500-0CAAB8118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4C2489-BD98-7658-1F9A-F888D1CAD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AC26301-60DC-C1F3-5E59-2B18D2364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253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19CFE-AB28-0E03-AF25-3ADA27EF1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528DCC-ED96-48A5-1BEA-D38BB69B0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B2FAFF-EC41-55BE-20F5-1FA5E79B3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B6BA8C-B55E-EBD7-D6FF-125560A48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9EF73C-E673-5B77-EBF1-61E39832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BCD1120-9D9C-7026-C6A4-AB0E5C993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A85742-C680-6975-0EF6-98898263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5271F8-9A2E-4C41-471E-4CF90BFBB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1520818-0DC0-019B-D443-5790875C9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Terminologie Clé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35E09B-E0B4-9873-AE46-84EDDDA168C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88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fr-FR" sz="1600" b="1" dirty="0"/>
              <a:t>Transactions compensables :</a:t>
            </a:r>
          </a:p>
          <a:p>
            <a:r>
              <a:rPr lang="fr-FR" sz="1600" dirty="0"/>
              <a:t>Peuvent être annulées/compensées si une étape ultérieure échoue.</a:t>
            </a:r>
          </a:p>
          <a:p>
            <a:r>
              <a:rPr lang="fr-FR" sz="1600" b="1" dirty="0"/>
              <a:t>Transaction pivot :</a:t>
            </a:r>
          </a:p>
          <a:p>
            <a:r>
              <a:rPr lang="fr-FR" sz="1600" dirty="0"/>
              <a:t>“Point de non-retour” : une fois validée, on ne peut plus annuler les étapes précédentes.</a:t>
            </a:r>
          </a:p>
          <a:p>
            <a:r>
              <a:rPr lang="fr-FR" sz="1600" dirty="0"/>
              <a:t>Distingue la partie “annulable” de la partie “irréversible” dans la saga.</a:t>
            </a:r>
          </a:p>
          <a:p>
            <a:r>
              <a:rPr lang="fr-FR" sz="1600" b="1" dirty="0"/>
              <a:t>Transactions </a:t>
            </a:r>
            <a:r>
              <a:rPr lang="fr-FR" sz="1600" b="1" dirty="0" err="1"/>
              <a:t>retenables</a:t>
            </a:r>
            <a:r>
              <a:rPr lang="fr-FR" sz="1600" b="1" dirty="0"/>
              <a:t> :</a:t>
            </a:r>
          </a:p>
          <a:p>
            <a:r>
              <a:rPr lang="fr-FR" sz="1600" dirty="0"/>
              <a:t>Idempotentes, postérieures à la transaction pivot.</a:t>
            </a:r>
          </a:p>
          <a:p>
            <a:r>
              <a:rPr lang="fr-FR" sz="1600" dirty="0"/>
              <a:t>Doivent “aboutir” pour garantir la cohérence finale, même en cas de </a:t>
            </a:r>
            <a:r>
              <a:rPr lang="fr-FR" sz="1600" dirty="0" err="1"/>
              <a:t>retry</a:t>
            </a:r>
            <a:r>
              <a:rPr lang="fr-FR" sz="1600" dirty="0"/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FA5C80-E68F-3AED-4F79-313E92D0D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0BFDE8-3A03-A5DC-9129-A0F1792E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31F8CBB-A40E-A74C-0228-2E4AB2213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7D58537-D9FB-CBCC-B6C6-78E8B1C0F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2D4CE22-9DE5-4690-75D8-5AD77BDFF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424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D7C850-AB1A-7A19-0B3A-60B3B46FC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4E4DA5-C22B-68FA-5789-093225107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86E1AC-315E-4BA4-257C-31346755B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BE7FE0-666C-C10B-7359-6E6694335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D825F3F-6155-1BA2-EB02-24941BE6F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F371DF-BD44-C755-7275-A14F2E317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E3968F3-6720-6FD4-CD6D-869B516A4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42F183-7D1B-4110-AB3D-C750DEA12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59D08D0C-030F-E9CF-7E49-B8F6CD3BA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9911" y="991261"/>
            <a:ext cx="7138218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dirty="0"/>
              <a:t>Zoom sur </a:t>
            </a:r>
            <a:r>
              <a:rPr lang="fr-FR" sz="3600" dirty="0" err="1"/>
              <a:t>SonarQube</a:t>
            </a:r>
            <a:endParaRPr lang="fr-FR" sz="3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35624F-1DE4-1250-7DE6-E9C0093008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050412" y="2979336"/>
            <a:ext cx="5709721" cy="24308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b="1" dirty="0"/>
              <a:t>Mesure des Qualités</a:t>
            </a:r>
          </a:p>
          <a:p>
            <a:endParaRPr lang="fr-FR" b="1" dirty="0"/>
          </a:p>
          <a:p>
            <a:r>
              <a:rPr lang="fr-FR" sz="1800" b="1" dirty="0"/>
              <a:t>Couverture des tests</a:t>
            </a:r>
            <a:r>
              <a:rPr lang="fr-FR" sz="1800" dirty="0"/>
              <a:t> : </a:t>
            </a:r>
            <a:r>
              <a:rPr lang="fr-FR" sz="1600" dirty="0"/>
              <a:t>Analyse l'étendue des tests unitaires à travers des métriques de couverture.</a:t>
            </a:r>
          </a:p>
          <a:p>
            <a:r>
              <a:rPr lang="fr-FR" sz="1800" b="1" dirty="0" err="1"/>
              <a:t>Coverage</a:t>
            </a:r>
            <a:r>
              <a:rPr lang="fr-FR" sz="1800" b="1" dirty="0"/>
              <a:t> Gap</a:t>
            </a:r>
            <a:r>
              <a:rPr lang="fr-FR" sz="1800" dirty="0"/>
              <a:t> : </a:t>
            </a:r>
            <a:r>
              <a:rPr lang="fr-FR" sz="1600" dirty="0"/>
              <a:t>Mesure les parties du code non couvertes par des tests et propose des recommandations.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DAF0FE6-A4EC-CB1D-FF76-E99CCB8E3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0C8C30E-372A-D4F4-EBBF-ED16BEED6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8FA1D1-D2FF-7A69-7557-2FF927EAB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6CC99EB-1616-B3B3-15B0-2519DBE40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5DB81B-9ED0-10E2-CAB2-2610E86D6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979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034C2-E8B3-B576-3F98-5F7D02695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5C4841-C7D6-AF0C-56B7-3286C8805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</a:rPr>
              <a:t>CQRS (Command Query Responsibility Segregation)</a:t>
            </a:r>
          </a:p>
        </p:txBody>
      </p:sp>
    </p:spTree>
    <p:extLst>
      <p:ext uri="{BB962C8B-B14F-4D97-AF65-F5344CB8AC3E}">
        <p14:creationId xmlns:p14="http://schemas.microsoft.com/office/powerpoint/2010/main" val="2790413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44E01-FCEF-4652-A1C1-92B42ED51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20B324-994C-1101-A498-042F87212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A421E0-9786-FFE7-D0E1-75D0169F1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C94988-254B-6690-7A2A-7987D9310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ED0C05-E8C8-B27F-B16B-C3E6AE91E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FE5BD0-9204-21E2-C61F-39F1865F1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AAB9C8-4A4F-58CE-4C64-48D1AB431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DF06FE4-63A8-BF1B-97F4-51A9796BC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33667F-784D-991A-6CE7-29A557EFD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Introduction au Modèle CQRS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07659F-22F0-E4E1-2ECA-80F60D1B8E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2488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dirty="0"/>
              <a:t>Le modèle CQRS (Command </a:t>
            </a:r>
            <a:r>
              <a:rPr lang="fr-FR" sz="1600" dirty="0" err="1"/>
              <a:t>Query</a:t>
            </a:r>
            <a:r>
              <a:rPr lang="fr-FR" sz="1600" dirty="0"/>
              <a:t> </a:t>
            </a:r>
            <a:r>
              <a:rPr lang="fr-FR" sz="1600" dirty="0" err="1"/>
              <a:t>Responsibility</a:t>
            </a:r>
            <a:r>
              <a:rPr lang="fr-FR" sz="1600" dirty="0"/>
              <a:t> </a:t>
            </a:r>
            <a:r>
              <a:rPr lang="fr-FR" sz="1600" dirty="0" err="1"/>
              <a:t>Segregation</a:t>
            </a:r>
            <a:r>
              <a:rPr lang="fr-FR" sz="1600" dirty="0"/>
              <a:t>) est une approche de conception logicielle qui sépare les opérations de lecture et d'écriture en modèles distincts pour améliorer les performances, la scalabilité et la sécurité.</a:t>
            </a:r>
          </a:p>
          <a:p>
            <a:r>
              <a:rPr lang="fr-FR" sz="1600" b="1" dirty="0"/>
              <a:t>Problématique des architectures traditionnelles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Utilisation d'un modèle de données unique pour les opérations de lecture et d'écriture.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Difficulté à optimiser les lectures et écritures avec des besoins de performance différents.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Contention de verrouillage due aux opérations simultanées.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Complexité de la gestion de la sécurité et de la maintenance du modèle unique.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2CF34-FA7A-B795-D0A3-AFE5E7CF3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F0DAC06-455D-A64C-EDC1-C18C53403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28DFBE-703A-1C83-8B6D-AEB2C42DB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6B6F59-B6FD-73A8-2020-66A9672B0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CB1B57-65F9-EAD0-11E1-53837DBCA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326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FE094-03D3-B5C7-5549-FC3B5C34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747361-4EA8-CF4E-708C-7FAB2F770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3B3431-5AE5-8A3C-009C-6A5E4E7B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34B099-180A-A24E-9E1E-ADD218AA2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EA3550-DFE7-6714-CFC5-6B7C43E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453C2E2-6F8F-90E4-98A3-35CF57DAA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7BF620D-0554-4D48-300B-EA188291D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ADCB38-55AE-BD94-BF48-AD8C664ED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11E3854-1C75-930E-853E-8935A308A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Solution apportée par CQRS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A76870-5FF3-FE1A-D88C-D15E5B3BEC8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3646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Les principes du modèle CQRS</a:t>
            </a:r>
          </a:p>
          <a:p>
            <a:r>
              <a:rPr lang="fr-FR" sz="1600" b="1" dirty="0"/>
              <a:t>Commandes (écritures)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Mise à jour des données en réponse aux actions métier.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Validation des règles métier.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Traitement synchrone ou asynchrone via des files d'attente.</a:t>
            </a:r>
          </a:p>
          <a:p>
            <a:r>
              <a:rPr lang="fr-FR" sz="1600" b="1" dirty="0"/>
              <a:t>Requêtes (lectures)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Récupération optimisée des données pour les utilisateurs.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Utilisation de DTO (Data Transfer </a:t>
            </a:r>
            <a:r>
              <a:rPr lang="fr-FR" sz="1600" dirty="0" err="1"/>
              <a:t>Objects</a:t>
            </a:r>
            <a:r>
              <a:rPr lang="fr-FR" sz="1600" dirty="0"/>
              <a:t>) simplifiés.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Amélioration de la réactivité et des performances.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E106C0-0715-C5DA-24E3-CCA192470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70C838-00D3-69AD-F24D-B4D347B82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B36398-2078-DDC6-8581-F3365BF8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31F415-7DAA-ACF6-BE29-1D3F6A89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F0DFB9-992D-A10F-AA65-E4E881067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324126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54095-4EF0-1B4E-32B7-E1209C4C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62376-CFD8-C0C3-C90F-003A96B9A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D2EB1-10BF-C074-9C08-3E4DE6806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7356B-F095-A27F-88F7-A0F8CB6CD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3EC61D-9CA4-F3FE-12CE-95B09C06E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DFE9EB-B576-CC8A-1DCE-DEFF337259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0654F0-77CE-5829-BE52-6DC5A1D30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9389DE-925B-1A41-74DA-5EE7552B6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C4E9C4B-2611-3879-4424-5C764FCBD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Approches de mise en œuvre de CQRS</a:t>
            </a:r>
            <a:endParaRPr lang="en-US" sz="32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C73404-19BF-6587-61E1-71BCC1FFC5D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3646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1. Modèles distincts dans un même magasin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Séparation logique des modèles de lecture et d'écriture.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Simplification de la maintenance et de l'évolutivité.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Optimisation de la performance sans changer l'infrastructure.</a:t>
            </a:r>
          </a:p>
          <a:p>
            <a:endParaRPr lang="fr-FR" sz="1600" b="1" dirty="0"/>
          </a:p>
          <a:p>
            <a:r>
              <a:rPr lang="fr-FR" sz="1600" b="1" dirty="0"/>
              <a:t>2. Modèles distincts dans des magasins de données séparés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Bases de données distinctes pour les lectures et les écritures.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Scalabilité indépendante des modèles.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Utilisation de technologies de stockage spécifiques pour chaque besoin.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3A2515-DEDB-4D6F-33B9-91B5D53E5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2F054D-D5EE-5068-062F-25198DEDC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30F0465-8428-F63D-41FA-EE9CB9FC2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FF90E2-F0D9-C81B-11EE-0D27B2A06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2C8EEF9-C0FB-CD60-EA06-985BA1F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23549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D5DF4E-665E-9AA7-0A69-423355B4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F070E9-391C-28F9-B7D4-5FD2D9FA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5301EF-A82C-D032-AF78-AE1ED57AE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C4B13E-6A87-DDE7-4DAC-B0432595D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E57084-EB90-EC8A-4821-93971FA19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7958937-F7FD-2C55-DB1E-1A44DC9F0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2D4CB23-734D-7898-5FAB-543374660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E3ACDC7-83CA-8CC0-F50D-ED3440E01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072C6D1-6036-E665-2F3E-2A5949A2F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0492" y="991261"/>
            <a:ext cx="5905764" cy="18373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200" b="1" dirty="0"/>
              <a:t>Défis et considérations de CQRS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D450001-3207-1924-F62D-74D0E9EBAB7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63040" y="2979336"/>
            <a:ext cx="9061704" cy="3646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fr-FR" sz="1600" b="1" dirty="0"/>
              <a:t>Malgré ses nombreux avantages, CQRS introduit une complexité accrue qui doit être gérée efficacement.</a:t>
            </a:r>
          </a:p>
          <a:p>
            <a:r>
              <a:rPr lang="fr-FR" sz="1600" b="1" dirty="0"/>
              <a:t>Complexité accrue :</a:t>
            </a:r>
          </a:p>
          <a:p>
            <a:r>
              <a:rPr lang="fr-FR" sz="1600" dirty="0"/>
              <a:t>Augmentation de la charge de développement et de maintenance. </a:t>
            </a:r>
          </a:p>
          <a:p>
            <a:r>
              <a:rPr lang="fr-FR" sz="1600" b="1" dirty="0"/>
              <a:t>Problèmes de messagerie :</a:t>
            </a:r>
          </a:p>
          <a:p>
            <a:r>
              <a:rPr lang="fr-FR" sz="1600" dirty="0"/>
              <a:t>Gestion des files d'attente pour éviter la perte de messages.</a:t>
            </a:r>
          </a:p>
          <a:p>
            <a:r>
              <a:rPr lang="fr-FR" sz="1600" dirty="0"/>
              <a:t>Mise en place de mécanismes de résilience et de reprise.</a:t>
            </a:r>
          </a:p>
          <a:p>
            <a:r>
              <a:rPr lang="fr-FR" sz="1600" b="1" dirty="0"/>
              <a:t>Cohérence éventuelle :</a:t>
            </a:r>
          </a:p>
          <a:p>
            <a:r>
              <a:rPr lang="fr-FR" sz="1600" dirty="0"/>
              <a:t>Les données de lecture peuvent ne pas refléter immédiatement les mises à jour.</a:t>
            </a:r>
          </a:p>
          <a:p>
            <a:r>
              <a:rPr lang="fr-FR" sz="1600" dirty="0"/>
              <a:t>Besoin de stratégies de synchronisation efficaces.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1EE7E0-32DC-6DC5-30BE-F52F2A606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88D06B-3F33-3925-4D13-2E72C823A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DEDB18-BAE5-E8DD-1534-3C2235601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362EC8-3AD7-F88E-CDB9-8EC80467F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F5DCFE1-3429-B387-77F4-561DDB59B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678659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18524</TotalTime>
  <Words>4228</Words>
  <Application>Microsoft Office PowerPoint</Application>
  <PresentationFormat>Grand écran</PresentationFormat>
  <Paragraphs>562</Paragraphs>
  <Slides>94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9" baseType="lpstr">
      <vt:lpstr>Aptos</vt:lpstr>
      <vt:lpstr>Aptos Display</vt:lpstr>
      <vt:lpstr>Arial</vt:lpstr>
      <vt:lpstr>Calibri</vt:lpstr>
      <vt:lpstr>Thème Office</vt:lpstr>
      <vt:lpstr>Réaliser un audit</vt:lpstr>
      <vt:lpstr>Préparer l’audit</vt:lpstr>
      <vt:lpstr>Analyser l’architecture</vt:lpstr>
      <vt:lpstr>Audit de la Qualité du Code</vt:lpstr>
      <vt:lpstr>Qu’est-ce que l’analyse statique</vt:lpstr>
      <vt:lpstr>Zoom sur SonarQube</vt:lpstr>
      <vt:lpstr>Zoom sur SonarQube</vt:lpstr>
      <vt:lpstr>Zoom sur SonarQube</vt:lpstr>
      <vt:lpstr>Zoom sur SonarQube</vt:lpstr>
      <vt:lpstr>Zoom sur SonarQube</vt:lpstr>
      <vt:lpstr>Zoom sur SonarQube</vt:lpstr>
      <vt:lpstr>Zoom sur SonarQube</vt:lpstr>
      <vt:lpstr>Zoom sur SonarQube</vt:lpstr>
      <vt:lpstr>Zoom sur SonarQube</vt:lpstr>
      <vt:lpstr>Zoom sur SonarQube</vt:lpstr>
      <vt:lpstr>Performance et Sécurité</vt:lpstr>
      <vt:lpstr>Maintenabilité et Documentation</vt:lpstr>
      <vt:lpstr>Synthèse et Recommandations</vt:lpstr>
      <vt:lpstr>Livrables et Suivi</vt:lpstr>
      <vt:lpstr>Etapes clés d’une base de référence</vt:lpstr>
      <vt:lpstr>Etapes clés d’une base de référence</vt:lpstr>
      <vt:lpstr>Etapes clés d’une base de référence</vt:lpstr>
      <vt:lpstr>Etapes clés d’une base de référence</vt:lpstr>
      <vt:lpstr>Etapes clés d’une base de référence</vt:lpstr>
      <vt:lpstr>Méthodologie ATAM (Architecture Tradeoff Analysis Method)</vt:lpstr>
      <vt:lpstr>Introduction à ATAM</vt:lpstr>
      <vt:lpstr>Objectifs de l'ATAM</vt:lpstr>
      <vt:lpstr>Pourquoi utiliser l'ATAM ?</vt:lpstr>
      <vt:lpstr>Concepts clés de l'ATAM</vt:lpstr>
      <vt:lpstr>Processus de l'ATAM</vt:lpstr>
      <vt:lpstr>Zoom sur l’identification des approches architecturales</vt:lpstr>
      <vt:lpstr>Zoom sur l’arbre d’utilité (utility tree)</vt:lpstr>
      <vt:lpstr>Présentation PowerPoint</vt:lpstr>
      <vt:lpstr>Choisir un langage de programmation</vt:lpstr>
      <vt:lpstr>1. Objectifs et besoins de l'application</vt:lpstr>
      <vt:lpstr>2. Écosystème et bibliothèques disponibles</vt:lpstr>
      <vt:lpstr>3. Compétences de l'équipe</vt:lpstr>
      <vt:lpstr>5. Scalabilité et maintenance</vt:lpstr>
      <vt:lpstr>6. Coût et disponibilité des ressources</vt:lpstr>
      <vt:lpstr>7. Interopérabilité</vt:lpstr>
      <vt:lpstr>8. Communauté et support</vt:lpstr>
      <vt:lpstr>9. Sécurité</vt:lpstr>
      <vt:lpstr>Exemples de choix selon le type d'application </vt:lpstr>
      <vt:lpstr>Objectifs du cours</vt:lpstr>
      <vt:lpstr>Qu'est-ce que la Documentation d'Architecture ?</vt:lpstr>
      <vt:lpstr>Le Modèle "4+1" de Kruchten</vt:lpstr>
      <vt:lpstr>La Vue Logique</vt:lpstr>
      <vt:lpstr>Qu'est-ce que la Vue Logique ?</vt:lpstr>
      <vt:lpstr>Représentation et Documentation</vt:lpstr>
      <vt:lpstr>La Vue Processus</vt:lpstr>
      <vt:lpstr>La Vue Développement</vt:lpstr>
      <vt:lpstr>La Vue Physique</vt:lpstr>
      <vt:lpstr>La Vue des Cas d'Utilisation</vt:lpstr>
      <vt:lpstr>Adaptation aux Parties Prenantes</vt:lpstr>
      <vt:lpstr>Cohérence des Vues</vt:lpstr>
      <vt:lpstr>Quelques pattern utiles</vt:lpstr>
      <vt:lpstr>Chorégraphie</vt:lpstr>
      <vt:lpstr>Qu’est-ce que la Chorégraphie ?</vt:lpstr>
      <vt:lpstr>Principe de la Chorégraphie</vt:lpstr>
      <vt:lpstr>Exemple</vt:lpstr>
      <vt:lpstr>Avantages de la Chorégraphie</vt:lpstr>
      <vt:lpstr>Inconvénients et Défis</vt:lpstr>
      <vt:lpstr>Quand utiliser le Modèle de Chorégraphie</vt:lpstr>
      <vt:lpstr>Quand Éviter ce Modèle</vt:lpstr>
      <vt:lpstr>Orchestrateur</vt:lpstr>
      <vt:lpstr>Qu’est-ce que l’Orchestrateur ?</vt:lpstr>
      <vt:lpstr>Qu’est-ce que l’Orchestrateur ?</vt:lpstr>
      <vt:lpstr>Contexte et Problème</vt:lpstr>
      <vt:lpstr>Pourquoi un Orchestrateur ?</vt:lpstr>
      <vt:lpstr>Schéma de l’Orchestrateur</vt:lpstr>
      <vt:lpstr>Avantages</vt:lpstr>
      <vt:lpstr>Inconvénients</vt:lpstr>
      <vt:lpstr>Gestion des Erreurs</vt:lpstr>
      <vt:lpstr>Quand (ne pas) utiliser l’orchestrateur</vt:lpstr>
      <vt:lpstr>Comparaison Orchestrateur vs. Chorégraphie</vt:lpstr>
      <vt:lpstr>Circuit-breaker / Disjoncteur</vt:lpstr>
      <vt:lpstr>Objectif</vt:lpstr>
      <vt:lpstr>Contexte et Problématique</vt:lpstr>
      <vt:lpstr>Contexte et Problématique</vt:lpstr>
      <vt:lpstr>Pourquoi utiliser un Disjoncteur ?</vt:lpstr>
      <vt:lpstr>Principes de Fonctionnement</vt:lpstr>
      <vt:lpstr>État Fermé (Closed)</vt:lpstr>
      <vt:lpstr>État Ouvert (Open)</vt:lpstr>
      <vt:lpstr>État Demi-Ouvert (Half-Open)</vt:lpstr>
      <vt:lpstr>Pattern Saga</vt:lpstr>
      <vt:lpstr>Pattern Saga</vt:lpstr>
      <vt:lpstr>Contexte et Problématique</vt:lpstr>
      <vt:lpstr>Vision Globale</vt:lpstr>
      <vt:lpstr>Terminologie Clé</vt:lpstr>
      <vt:lpstr>CQRS (Command Query Responsibility Segregation)</vt:lpstr>
      <vt:lpstr>Introduction au Modèle CQRS</vt:lpstr>
      <vt:lpstr>Solution apportée par CQRS</vt:lpstr>
      <vt:lpstr>Approches de mise en œuvre de CQRS</vt:lpstr>
      <vt:lpstr>Défis et considérations de CQRS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Florian LORCA</dc:creator>
  <cp:lastModifiedBy>Florian LORCA</cp:lastModifiedBy>
  <cp:revision>29</cp:revision>
  <dcterms:created xsi:type="dcterms:W3CDTF">2024-12-29T14:54:30Z</dcterms:created>
  <dcterms:modified xsi:type="dcterms:W3CDTF">2025-01-23T13:39:22Z</dcterms:modified>
</cp:coreProperties>
</file>